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369" r:id="rId3"/>
    <p:sldId id="386" r:id="rId4"/>
    <p:sldId id="279" r:id="rId5"/>
    <p:sldId id="402" r:id="rId6"/>
    <p:sldId id="387" r:id="rId7"/>
    <p:sldId id="259" r:id="rId8"/>
    <p:sldId id="260" r:id="rId9"/>
    <p:sldId id="269" r:id="rId10"/>
    <p:sldId id="280" r:id="rId11"/>
    <p:sldId id="287" r:id="rId12"/>
    <p:sldId id="288" r:id="rId13"/>
    <p:sldId id="289" r:id="rId14"/>
    <p:sldId id="290" r:id="rId15"/>
    <p:sldId id="292" r:id="rId16"/>
    <p:sldId id="293" r:id="rId17"/>
    <p:sldId id="281" r:id="rId18"/>
    <p:sldId id="294" r:id="rId19"/>
    <p:sldId id="282" r:id="rId20"/>
    <p:sldId id="283" r:id="rId21"/>
    <p:sldId id="295" r:id="rId22"/>
    <p:sldId id="284" r:id="rId23"/>
    <p:sldId id="285" r:id="rId24"/>
    <p:sldId id="286" r:id="rId25"/>
    <p:sldId id="296" r:id="rId26"/>
    <p:sldId id="388" r:id="rId27"/>
    <p:sldId id="297" r:id="rId28"/>
    <p:sldId id="305" r:id="rId29"/>
    <p:sldId id="306" r:id="rId30"/>
    <p:sldId id="298" r:id="rId31"/>
    <p:sldId id="308" r:id="rId32"/>
    <p:sldId id="299" r:id="rId33"/>
    <p:sldId id="309" r:id="rId34"/>
    <p:sldId id="300" r:id="rId35"/>
    <p:sldId id="381" r:id="rId36"/>
    <p:sldId id="382" r:id="rId37"/>
    <p:sldId id="389" r:id="rId38"/>
    <p:sldId id="316" r:id="rId39"/>
    <p:sldId id="317" r:id="rId40"/>
    <p:sldId id="302" r:id="rId41"/>
    <p:sldId id="310" r:id="rId42"/>
    <p:sldId id="311" r:id="rId43"/>
    <p:sldId id="312" r:id="rId44"/>
    <p:sldId id="390" r:id="rId45"/>
    <p:sldId id="315" r:id="rId46"/>
    <p:sldId id="383" r:id="rId47"/>
    <p:sldId id="318" r:id="rId48"/>
    <p:sldId id="319" r:id="rId49"/>
    <p:sldId id="320" r:id="rId50"/>
    <p:sldId id="321" r:id="rId51"/>
    <p:sldId id="322" r:id="rId52"/>
    <p:sldId id="391" r:id="rId53"/>
    <p:sldId id="323" r:id="rId54"/>
    <p:sldId id="324" r:id="rId55"/>
    <p:sldId id="325" r:id="rId56"/>
    <p:sldId id="326" r:id="rId57"/>
    <p:sldId id="384" r:id="rId58"/>
    <p:sldId id="327" r:id="rId59"/>
    <p:sldId id="392" r:id="rId60"/>
    <p:sldId id="328" r:id="rId61"/>
    <p:sldId id="331" r:id="rId62"/>
    <p:sldId id="332" r:id="rId63"/>
    <p:sldId id="338" r:id="rId64"/>
    <p:sldId id="333" r:id="rId65"/>
    <p:sldId id="339" r:id="rId66"/>
    <p:sldId id="393" r:id="rId67"/>
    <p:sldId id="340" r:id="rId68"/>
    <p:sldId id="341" r:id="rId69"/>
    <p:sldId id="342" r:id="rId70"/>
    <p:sldId id="385" r:id="rId71"/>
    <p:sldId id="343" r:id="rId72"/>
    <p:sldId id="344" r:id="rId73"/>
    <p:sldId id="345" r:id="rId74"/>
    <p:sldId id="347" r:id="rId75"/>
    <p:sldId id="394" r:id="rId76"/>
    <p:sldId id="348" r:id="rId77"/>
    <p:sldId id="349" r:id="rId78"/>
    <p:sldId id="351" r:id="rId79"/>
    <p:sldId id="352" r:id="rId80"/>
    <p:sldId id="353" r:id="rId81"/>
    <p:sldId id="350" r:id="rId82"/>
    <p:sldId id="354" r:id="rId83"/>
    <p:sldId id="357" r:id="rId84"/>
    <p:sldId id="355" r:id="rId85"/>
    <p:sldId id="403" r:id="rId86"/>
    <p:sldId id="404" r:id="rId87"/>
    <p:sldId id="395" r:id="rId88"/>
    <p:sldId id="359" r:id="rId89"/>
    <p:sldId id="361" r:id="rId90"/>
    <p:sldId id="396" r:id="rId91"/>
    <p:sldId id="401" r:id="rId92"/>
    <p:sldId id="399" r:id="rId93"/>
    <p:sldId id="362" r:id="rId94"/>
    <p:sldId id="406" r:id="rId95"/>
    <p:sldId id="400" r:id="rId96"/>
    <p:sldId id="363" r:id="rId97"/>
    <p:sldId id="268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621" autoAdjust="0"/>
    <p:restoredTop sz="82687" autoAdjust="0"/>
  </p:normalViewPr>
  <p:slideViewPr>
    <p:cSldViewPr snapToGrid="0" snapToObjects="1">
      <p:cViewPr varScale="1">
        <p:scale>
          <a:sx n="90" d="100"/>
          <a:sy n="90" d="100"/>
        </p:scale>
        <p:origin x="30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F274-D6DD-8640-B6AD-636065E85A05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C4254-5F9D-9342-926A-EDDAC309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this later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EFCF1-27D1-A842-9301-D4A768C4100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8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6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4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4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1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1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2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CED9-DE1D-B54D-BB53-6EF065771EDB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00510-BB79-8C44-A459-4A6A6BB3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3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7.jpe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jspsych_manual/experiment2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jspsych.org/features/data/" TargetMode="External"/><Relationship Id="rId3" Type="http://schemas.openxmlformats.org/officeDocument/2006/relationships/hyperlink" Target="https://www.mamp.info/en/downloads/older-versions/" TargetMode="External"/><Relationship Id="rId7" Type="http://schemas.openxmlformats.org/officeDocument/2006/relationships/hyperlink" Target="http://localhost/jspsych_manual/experiment2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jspsych.org/tutorials/rt-task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://docs.jspsych.org/tutorials/hello-world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github.com/jodeleeuw/jsPsych/releases" TargetMode="External"/><Relationship Id="rId9" Type="http://schemas.openxmlformats.org/officeDocument/2006/relationships/hyperlink" Target="https://www.mturk.com/mturk/welcom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5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37.jpeg"/><Relationship Id="rId4" Type="http://schemas.microsoft.com/office/2007/relationships/hdphoto" Target="../media/hdphoto2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37.jpeg"/><Relationship Id="rId4" Type="http://schemas.microsoft.com/office/2007/relationships/hdphoto" Target="../media/hdphoto2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24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25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15917"/>
            <a:ext cx="6400800" cy="1752600"/>
          </a:xfrm>
        </p:spPr>
        <p:txBody>
          <a:bodyPr/>
          <a:lstStyle/>
          <a:p>
            <a:r>
              <a:rPr lang="en-US" dirty="0"/>
              <a:t>Ruth Shaffer</a:t>
            </a:r>
          </a:p>
          <a:p>
            <a:r>
              <a:rPr lang="en-US" dirty="0"/>
              <a:t>Memory &amp; Cognition Lab Meeting</a:t>
            </a:r>
          </a:p>
          <a:p>
            <a:r>
              <a:rPr lang="en-US" dirty="0"/>
              <a:t>30 May 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192983"/>
            <a:ext cx="9159120" cy="1938750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443692"/>
            <a:ext cx="9159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Running Experiments Using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jsPsych and MySQL </a:t>
            </a:r>
          </a:p>
        </p:txBody>
      </p:sp>
    </p:spTree>
    <p:extLst>
      <p:ext uri="{BB962C8B-B14F-4D97-AF65-F5344CB8AC3E}">
        <p14:creationId xmlns:p14="http://schemas.microsoft.com/office/powerpoint/2010/main" val="99398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3.42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5" y="2312916"/>
            <a:ext cx="7912100" cy="345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53633" y="344753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57035" y="368042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pic>
        <p:nvPicPr>
          <p:cNvPr id="2" name="Picture 1" descr="Screen Shot 2017-05-28 at 10.4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0" y="1375724"/>
            <a:ext cx="6912109" cy="5051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17" y="6478228"/>
            <a:ext cx="724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 a popup, you may have to select Launch MAMP (not launch MAMP PRO)</a:t>
            </a:r>
          </a:p>
        </p:txBody>
      </p:sp>
    </p:spTree>
    <p:extLst>
      <p:ext uri="{BB962C8B-B14F-4D97-AF65-F5344CB8AC3E}">
        <p14:creationId xmlns:p14="http://schemas.microsoft.com/office/powerpoint/2010/main" val="89985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8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2" y="1472914"/>
            <a:ext cx="6256048" cy="5138897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993596" y="3665101"/>
            <a:ext cx="1430885" cy="1302075"/>
          </a:xfrm>
          <a:prstGeom prst="frame">
            <a:avLst>
              <a:gd name="adj1" fmla="val 4656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5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9.03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83" y="1536069"/>
            <a:ext cx="6109398" cy="501313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6254094" y="3504352"/>
            <a:ext cx="1591659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9.09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05" y="1543201"/>
            <a:ext cx="6067608" cy="496750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144756" y="2668451"/>
            <a:ext cx="246627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23568" y="2451635"/>
            <a:ext cx="124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5.X.X </a:t>
            </a:r>
          </a:p>
          <a:p>
            <a:r>
              <a:rPr lang="en-US" dirty="0"/>
              <a:t>(just not 7)</a:t>
            </a:r>
          </a:p>
        </p:txBody>
      </p:sp>
      <p:sp>
        <p:nvSpPr>
          <p:cNvPr id="9" name="Left Arrow 8"/>
          <p:cNvSpPr/>
          <p:nvPr/>
        </p:nvSpPr>
        <p:spPr>
          <a:xfrm>
            <a:off x="7299527" y="4540877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11502" y="4331786"/>
            <a:ext cx="92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hit OK</a:t>
            </a:r>
          </a:p>
        </p:txBody>
      </p:sp>
    </p:spTree>
    <p:extLst>
      <p:ext uri="{BB962C8B-B14F-4D97-AF65-F5344CB8AC3E}">
        <p14:creationId xmlns:p14="http://schemas.microsoft.com/office/powerpoint/2010/main" val="89985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8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2" y="1472914"/>
            <a:ext cx="6256048" cy="5138897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675229" y="3665101"/>
            <a:ext cx="1430885" cy="1302075"/>
          </a:xfrm>
          <a:prstGeom prst="frame">
            <a:avLst>
              <a:gd name="adj1" fmla="val 4656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8804" y="3745476"/>
            <a:ext cx="151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now on can start with this step</a:t>
            </a:r>
          </a:p>
        </p:txBody>
      </p:sp>
    </p:spTree>
    <p:extLst>
      <p:ext uri="{BB962C8B-B14F-4D97-AF65-F5344CB8AC3E}">
        <p14:creationId xmlns:p14="http://schemas.microsoft.com/office/powerpoint/2010/main" val="384026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28 at 10.49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2" y="1472914"/>
            <a:ext cx="6276964" cy="51388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Frame 2"/>
          <p:cNvSpPr/>
          <p:nvPr/>
        </p:nvSpPr>
        <p:spPr>
          <a:xfrm>
            <a:off x="3617406" y="3665101"/>
            <a:ext cx="1897085" cy="1302075"/>
          </a:xfrm>
          <a:prstGeom prst="frame">
            <a:avLst>
              <a:gd name="adj1" fmla="val 4656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3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1.3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487"/>
            <a:ext cx="9144000" cy="531495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25082" y="4661751"/>
            <a:ext cx="4324812" cy="1864702"/>
          </a:xfrm>
          <a:prstGeom prst="frame">
            <a:avLst>
              <a:gd name="adj1" fmla="val 4656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3" name="Picture 2" descr="Screen Shot 2017-05-28 at 11.00.54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1" y="2382401"/>
            <a:ext cx="4940300" cy="256540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31921" y="3094126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53804" y="2885035"/>
            <a:ext cx="2836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Helpful configuration summary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5331921" y="4510561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53804" y="4301470"/>
            <a:ext cx="2836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 to GUI to deal with MySQL database and tables.</a:t>
            </a:r>
          </a:p>
          <a:p>
            <a:r>
              <a:rPr lang="en-US" b="1" i="1" dirty="0"/>
              <a:t>Click to make sure phpMyAdmin is working</a:t>
            </a:r>
          </a:p>
        </p:txBody>
      </p:sp>
    </p:spTree>
    <p:extLst>
      <p:ext uri="{BB962C8B-B14F-4D97-AF65-F5344CB8AC3E}">
        <p14:creationId xmlns:p14="http://schemas.microsoft.com/office/powerpoint/2010/main" val="238833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pic>
        <p:nvPicPr>
          <p:cNvPr id="3" name="Picture 2" descr="Screen Shot 2017-05-28 at 11.04.46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1" y="1441072"/>
            <a:ext cx="8664179" cy="5037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301" y="6478228"/>
            <a:ext cx="843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Switch to Chrome if not working properly.  Once you see it’s working, you can close out.</a:t>
            </a:r>
          </a:p>
        </p:txBody>
      </p:sp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Links </a:t>
            </a:r>
            <a:r>
              <a:rPr lang="en-US" sz="2600" dirty="0"/>
              <a:t>&amp; starting tips</a:t>
            </a:r>
          </a:p>
          <a:p>
            <a:pPr marL="514350" indent="-514350">
              <a:buAutoNum type="arabicPeriod"/>
            </a:pPr>
            <a:r>
              <a:rPr lang="en-US" sz="2600" dirty="0"/>
              <a:t>Set up a local web development environment</a:t>
            </a:r>
            <a:endParaRPr lang="en-US" sz="2600" i="1" dirty="0"/>
          </a:p>
          <a:p>
            <a:pPr marL="514350" indent="-514350">
              <a:buFont typeface="Arial"/>
              <a:buAutoNum type="arabicPeriod"/>
            </a:pPr>
            <a:r>
              <a:rPr lang="en-US" sz="2600" dirty="0"/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/>
              <a:t> Set up MySQL database and table</a:t>
            </a:r>
            <a:endParaRPr lang="en-US" sz="26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/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/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/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/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/>
              <a:t> Miscellaneous tips</a:t>
            </a:r>
            <a:endParaRPr lang="en-US" sz="2600" i="1" dirty="0"/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8534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753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Current username/password for phpMyAdmin account:   </a:t>
            </a:r>
          </a:p>
          <a:p>
            <a:pPr marL="0" indent="0">
              <a:buNone/>
            </a:pPr>
            <a:r>
              <a:rPr lang="en-US" sz="2800" dirty="0"/>
              <a:t>		- </a:t>
            </a:r>
            <a:r>
              <a:rPr lang="en-US" sz="2000" dirty="0"/>
              <a:t>root/root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change that to: </a:t>
            </a:r>
          </a:p>
          <a:p>
            <a:pPr marL="0" indent="0">
              <a:buNone/>
            </a:pPr>
            <a:r>
              <a:rPr lang="en-US" sz="2800" dirty="0"/>
              <a:t>	 	- </a:t>
            </a:r>
            <a:r>
              <a:rPr lang="en-US" sz="2000" dirty="0"/>
              <a:t>root/&lt;passwordOfYourChoosing&gt;</a:t>
            </a:r>
          </a:p>
        </p:txBody>
      </p:sp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28 at 10.49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2" y="1472914"/>
            <a:ext cx="6276964" cy="51388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38990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pic>
        <p:nvPicPr>
          <p:cNvPr id="2" name="Picture 1" descr="Screen Shot 2017-05-28 at 11.11.03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0" y="2065426"/>
            <a:ext cx="7848600" cy="175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7401" y="4163427"/>
            <a:ext cx="770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For copying: </a:t>
            </a:r>
            <a:r>
              <a:rPr lang="en-US" dirty="0"/>
              <a:t> /Applications/MAMP/Library/bin/</a:t>
            </a:r>
            <a:r>
              <a:rPr lang="en-US" dirty="0" err="1"/>
              <a:t>mysqladmin</a:t>
            </a:r>
            <a:r>
              <a:rPr lang="en-US" dirty="0"/>
              <a:t> -u root -p password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559" y="4724641"/>
            <a:ext cx="7701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prompted for each:  </a:t>
            </a:r>
          </a:p>
          <a:p>
            <a:r>
              <a:rPr lang="en-US" dirty="0"/>
              <a:t>	Enter current password (root)</a:t>
            </a:r>
          </a:p>
          <a:p>
            <a:r>
              <a:rPr lang="en-US" dirty="0"/>
              <a:t>	New password (you’ll need this again soon)</a:t>
            </a:r>
          </a:p>
          <a:p>
            <a:r>
              <a:rPr lang="en-US" dirty="0"/>
              <a:t>	And again new password to verify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pic>
        <p:nvPicPr>
          <p:cNvPr id="2" name="Picture 1" descr="Screen Shot 2017-05-28 at 11.15.54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66" y="1724352"/>
            <a:ext cx="6784449" cy="43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1.17.0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2165"/>
            <a:ext cx="9144000" cy="769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017" y="3745477"/>
            <a:ext cx="763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“root” and this will come up</a:t>
            </a:r>
          </a:p>
          <a:p>
            <a:r>
              <a:rPr lang="en-US" dirty="0"/>
              <a:t>Replace password root with &lt;passwordOfYourChoosing&gt;</a:t>
            </a:r>
          </a:p>
        </p:txBody>
      </p:sp>
    </p:spTree>
    <p:extLst>
      <p:ext uri="{BB962C8B-B14F-4D97-AF65-F5344CB8AC3E}">
        <p14:creationId xmlns:p14="http://schemas.microsoft.com/office/powerpoint/2010/main" val="109087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481" y="2121901"/>
            <a:ext cx="78296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verify that this is all working, as before:</a:t>
            </a:r>
          </a:p>
          <a:p>
            <a:endParaRPr lang="en-US" sz="2800" dirty="0"/>
          </a:p>
          <a:p>
            <a:r>
              <a:rPr lang="en-US" sz="2800" dirty="0"/>
              <a:t>1.  Start MAMP server (or Stop and Start it)</a:t>
            </a:r>
          </a:p>
          <a:p>
            <a:r>
              <a:rPr lang="en-US" sz="2800" dirty="0"/>
              <a:t>2.  Open WebStart Page</a:t>
            </a:r>
          </a:p>
          <a:p>
            <a:r>
              <a:rPr lang="en-US" sz="2800" dirty="0"/>
              <a:t>3.  Select phpMyAdmin link and make sure it opens (no permission issues)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3015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jsPsych provides great documentation</a:t>
            </a:r>
          </a:p>
          <a:p>
            <a:pPr marL="0" indent="0">
              <a:buNone/>
            </a:pPr>
            <a:r>
              <a:rPr lang="en-US" sz="2600" dirty="0"/>
              <a:t>	- 2 great tutorials</a:t>
            </a:r>
          </a:p>
          <a:p>
            <a:pPr marL="0" indent="0">
              <a:buNone/>
            </a:pPr>
            <a:r>
              <a:rPr lang="en-US" sz="2600" dirty="0"/>
              <a:t>	- </a:t>
            </a:r>
            <a:r>
              <a:rPr lang="en-US" sz="2600" b="1" dirty="0"/>
              <a:t>tons</a:t>
            </a:r>
            <a:r>
              <a:rPr lang="en-US" sz="2600" dirty="0"/>
              <a:t> of helpful explanations of plugins / examples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For today, we’ll just set up and quickly walk through their tutorial code</a:t>
            </a:r>
          </a:p>
          <a:p>
            <a:pPr marL="0" indent="0">
              <a:buNone/>
            </a:pPr>
            <a:r>
              <a:rPr lang="en-US" sz="2600" dirty="0"/>
              <a:t>	- </a:t>
            </a:r>
            <a:r>
              <a:rPr lang="en-US" sz="2400" i="1" dirty="0">
                <a:solidFill>
                  <a:srgbClr val="0000FF"/>
                </a:solidFill>
              </a:rPr>
              <a:t>see jsPsych Tutorial 1 link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3498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399739"/>
            <a:ext cx="8229600" cy="5238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i="1" dirty="0"/>
              <a:t>Per jsPsych’s Tutorial 1 (Hello World Tutorial)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000" dirty="0"/>
              <a:t>Download jsPsych library via link they provide in Step 1</a:t>
            </a:r>
            <a:endParaRPr lang="en-US" sz="3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- or </a:t>
            </a:r>
            <a:r>
              <a:rPr lang="en-US" sz="2200" i="1" dirty="0">
                <a:solidFill>
                  <a:srgbClr val="0000FF"/>
                </a:solidFill>
              </a:rPr>
              <a:t>see jsPsych download link</a:t>
            </a:r>
            <a:endParaRPr lang="en-US" sz="22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000" dirty="0"/>
              <a:t>Unzip the folder</a:t>
            </a:r>
          </a:p>
          <a:p>
            <a:pPr marL="0" indent="0">
              <a:buNone/>
            </a:pPr>
            <a:r>
              <a:rPr lang="en-US" sz="2200" dirty="0"/>
              <a:t>	- brief walk-through of contents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000" dirty="0"/>
              <a:t>Step 2 says to make a folder for the jsPsych library on 	  your computer</a:t>
            </a:r>
          </a:p>
          <a:p>
            <a:pPr marL="0" indent="0">
              <a:buNone/>
            </a:pPr>
            <a:r>
              <a:rPr lang="en-US" sz="2200" dirty="0"/>
              <a:t>	- We will use MAMP’s </a:t>
            </a:r>
            <a:r>
              <a:rPr lang="en-US" sz="2200" dirty="0" err="1"/>
              <a:t>htdocs</a:t>
            </a:r>
            <a:r>
              <a:rPr lang="en-US" sz="2200" dirty="0"/>
              <a:t> (serving) folder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38816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6894" y="5826314"/>
            <a:ext cx="8686800" cy="556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create a folder called “</a:t>
            </a:r>
            <a:r>
              <a:rPr lang="en-US" sz="2400" dirty="0" err="1"/>
              <a:t>jspsych_manual</a:t>
            </a:r>
            <a:r>
              <a:rPr lang="en-US" sz="2400" dirty="0"/>
              <a:t>” in the </a:t>
            </a:r>
            <a:r>
              <a:rPr lang="en-US" sz="2400" dirty="0" err="1"/>
              <a:t>htdocs</a:t>
            </a:r>
            <a:r>
              <a:rPr lang="en-US" sz="2400" dirty="0"/>
              <a:t> folder</a:t>
            </a:r>
          </a:p>
          <a:p>
            <a:pPr marL="0" indent="0">
              <a:buNone/>
            </a:pPr>
            <a:r>
              <a:rPr lang="en-US" sz="2400" dirty="0"/>
              <a:t>Then, place the </a:t>
            </a:r>
            <a:r>
              <a:rPr lang="en-US" sz="2400" dirty="0" err="1"/>
              <a:t>jspsych</a:t>
            </a:r>
            <a:r>
              <a:rPr lang="en-US" sz="2400" dirty="0"/>
              <a:t> library within the “</a:t>
            </a:r>
            <a:r>
              <a:rPr lang="en-US" sz="2400" dirty="0" err="1"/>
              <a:t>jspsych_manual</a:t>
            </a:r>
            <a:r>
              <a:rPr lang="en-US" sz="2400" dirty="0"/>
              <a:t>” folder</a:t>
            </a:r>
          </a:p>
        </p:txBody>
      </p:sp>
      <p:pic>
        <p:nvPicPr>
          <p:cNvPr id="2" name="Picture 1" descr="Screen Shot 2017-05-28 at 11.4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2" y="1449876"/>
            <a:ext cx="5292970" cy="43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0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/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4235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397433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For time purposes, we’ll skip the rest of Tutorial 1 and go to the end of Tutorial 2:</a:t>
            </a:r>
          </a:p>
          <a:p>
            <a:pPr marL="0" indent="0">
              <a:buNone/>
            </a:pPr>
            <a:r>
              <a:rPr lang="en-US" sz="2000" dirty="0"/>
              <a:t>	- </a:t>
            </a:r>
            <a:r>
              <a:rPr lang="en-US" sz="2000" i="1" dirty="0">
                <a:solidFill>
                  <a:srgbClr val="0000FF"/>
                </a:solidFill>
              </a:rPr>
              <a:t>see jsPsych Tutorial 2 link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experiment2.html</a:t>
            </a:r>
            <a:r>
              <a:rPr lang="en-US" sz="2800" dirty="0"/>
              <a:t> in manual folder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800" dirty="0"/>
              <a:t>It’s a copy of the code at the bottom of the tutorial page under “The final code”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800" dirty="0"/>
              <a:t>Save file in the same level as the jsPsych library </a:t>
            </a:r>
          </a:p>
          <a:p>
            <a:pPr marL="0" indent="0">
              <a:buNone/>
            </a:pPr>
            <a:r>
              <a:rPr lang="en-US" sz="2000" dirty="0"/>
              <a:t>Path:  /Applications/MAMP/</a:t>
            </a:r>
            <a:r>
              <a:rPr lang="en-US" sz="2000" dirty="0" err="1"/>
              <a:t>htdocs</a:t>
            </a:r>
            <a:r>
              <a:rPr lang="en-US" sz="2000" dirty="0"/>
              <a:t>/</a:t>
            </a:r>
            <a:r>
              <a:rPr lang="en-US" sz="2000" dirty="0" err="1"/>
              <a:t>jspsych_manual</a:t>
            </a:r>
            <a:r>
              <a:rPr lang="en-US" sz="2000" dirty="0"/>
              <a:t>/experiment2.html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9526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271" y="1403524"/>
            <a:ext cx="8845558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Brief walk through of code</a:t>
            </a:r>
            <a:r>
              <a:rPr lang="is-IS" sz="2800" dirty="0"/>
              <a:t>… </a:t>
            </a:r>
          </a:p>
          <a:p>
            <a:pPr marL="0" indent="0">
              <a:buNone/>
            </a:pPr>
            <a:endParaRPr lang="is-IS" sz="2800" dirty="0"/>
          </a:p>
          <a:p>
            <a:pPr marL="0" indent="0">
              <a:buNone/>
            </a:pPr>
            <a:r>
              <a:rPr lang="is-IS" sz="2800" dirty="0"/>
              <a:t>Changes to make:</a:t>
            </a:r>
          </a:p>
          <a:p>
            <a:pPr marL="0" indent="0">
              <a:buNone/>
            </a:pPr>
            <a:r>
              <a:rPr lang="is-IS" sz="2800" dirty="0"/>
              <a:t>	1.  src paths to correct jsPsych folder</a:t>
            </a:r>
          </a:p>
          <a:p>
            <a:pPr marL="0" indent="0">
              <a:buNone/>
            </a:pPr>
            <a:r>
              <a:rPr lang="is-IS" sz="2800" dirty="0"/>
              <a:t>	2.</a:t>
            </a:r>
          </a:p>
          <a:p>
            <a:pPr marL="0" indent="0">
              <a:buNone/>
            </a:pPr>
            <a:r>
              <a:rPr lang="is-IS" sz="2800" dirty="0"/>
              <a:t>	3.  copy ‘img’ folder to same level as experiment2.html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" name="Picture 2" descr="Screen Shot 2017-05-28 at 12.11.21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18" y="3439266"/>
            <a:ext cx="6959600" cy="596900"/>
          </a:xfrm>
          <a:prstGeom prst="rect">
            <a:avLst/>
          </a:prstGeom>
        </p:spPr>
      </p:pic>
      <p:pic>
        <p:nvPicPr>
          <p:cNvPr id="4" name="Picture 3" descr="Screen Shot 2017-05-28 at 12.12.5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44" y="4511981"/>
            <a:ext cx="4687693" cy="23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57181"/>
            <a:ext cx="8229600" cy="1608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To run the experiment, do not click html file in folder.  </a:t>
            </a:r>
          </a:p>
          <a:p>
            <a:pPr marL="0" indent="0">
              <a:buNone/>
            </a:pPr>
            <a:r>
              <a:rPr lang="en-US" sz="3000" dirty="0"/>
              <a:t>Appears to work, but when it comes time to store outputs:</a:t>
            </a:r>
          </a:p>
          <a:p>
            <a:pPr marL="0" indent="0">
              <a:buNone/>
            </a:pPr>
            <a:r>
              <a:rPr lang="en-US" sz="2600" dirty="0"/>
              <a:t> </a:t>
            </a:r>
          </a:p>
        </p:txBody>
      </p:sp>
      <p:pic>
        <p:nvPicPr>
          <p:cNvPr id="2" name="Picture 1" descr="Screen Shot 2017-05-28 at 12.17.38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9" y="2992451"/>
            <a:ext cx="7061200" cy="23495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410591"/>
            <a:ext cx="8229600" cy="1072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The path is incorrect and will look like this:</a:t>
            </a:r>
          </a:p>
          <a:p>
            <a:pPr marL="0" indent="0">
              <a:buNone/>
            </a:pPr>
            <a:r>
              <a:rPr lang="en-US" sz="2400" dirty="0"/>
              <a:t>file:///Applications/MAMP/</a:t>
            </a:r>
            <a:r>
              <a:rPr lang="en-US" sz="2400" dirty="0" err="1"/>
              <a:t>htdocs</a:t>
            </a:r>
            <a:r>
              <a:rPr lang="en-US" sz="2400" dirty="0"/>
              <a:t>/</a:t>
            </a:r>
            <a:r>
              <a:rPr lang="en-US" sz="2400" dirty="0" err="1"/>
              <a:t>jspsych_manual</a:t>
            </a:r>
            <a:r>
              <a:rPr lang="en-US" sz="2400" dirty="0"/>
              <a:t>/experiment2.html</a:t>
            </a:r>
          </a:p>
        </p:txBody>
      </p:sp>
    </p:spTree>
    <p:extLst>
      <p:ext uri="{BB962C8B-B14F-4D97-AF65-F5344CB8AC3E}">
        <p14:creationId xmlns:p14="http://schemas.microsoft.com/office/powerpoint/2010/main" val="325952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828918"/>
            <a:ext cx="8229600" cy="3928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Instead, in Chrome, go to: 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http://localhost/jspsych_manual/experiment2.html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200" dirty="0"/>
              <a:t>or localhost:8888/</a:t>
            </a:r>
            <a:r>
              <a:rPr lang="en-US" sz="2200" dirty="0" err="1"/>
              <a:t>jspsych_manual</a:t>
            </a:r>
            <a:r>
              <a:rPr lang="is-IS" sz="2200" dirty="0"/>
              <a:t>/etc...</a:t>
            </a:r>
          </a:p>
          <a:p>
            <a:pPr>
              <a:buFontTx/>
              <a:buChar char="-"/>
            </a:pPr>
            <a:r>
              <a:rPr lang="is-IS" sz="2200" dirty="0"/>
              <a:t>whatever appears as the pre- “MAMP” portion of the web address when you click the MAMP Open WebStart page button</a:t>
            </a:r>
            <a:endParaRPr lang="en-US" sz="22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Run through the code until the end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Notice final data structure output</a:t>
            </a:r>
          </a:p>
          <a:p>
            <a:pPr marL="0" indent="0">
              <a:buNone/>
            </a:pPr>
            <a:r>
              <a:rPr lang="en-US" sz="2000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201315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4" name="Picture 3" descr="Screen Shot 2017-05-28 at 12.2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22" y="1286652"/>
            <a:ext cx="3318919" cy="4552753"/>
          </a:xfrm>
          <a:prstGeom prst="rect">
            <a:avLst/>
          </a:prstGeom>
        </p:spPr>
      </p:pic>
      <p:pic>
        <p:nvPicPr>
          <p:cNvPr id="8" name="Picture 7" descr="Screen Shot 2017-05-28 at 12.28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9" y="1295044"/>
            <a:ext cx="3441628" cy="45390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6893" y="5912077"/>
            <a:ext cx="8686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is a trial, and we want to store these in a way we can access later.</a:t>
            </a:r>
          </a:p>
        </p:txBody>
      </p:sp>
    </p:spTree>
    <p:extLst>
      <p:ext uri="{BB962C8B-B14F-4D97-AF65-F5344CB8AC3E}">
        <p14:creationId xmlns:p14="http://schemas.microsoft.com/office/powerpoint/2010/main" val="3259526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18211"/>
            <a:ext cx="8229600" cy="4920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To store these trial outputs: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	- see jsPsych data storage link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experiment2_withExtraData.html </a:t>
            </a:r>
            <a:r>
              <a:rPr lang="en-US" sz="2800" dirty="0"/>
              <a:t>in manual folder</a:t>
            </a:r>
          </a:p>
          <a:p>
            <a:pPr marL="0" indent="0">
              <a:buNone/>
            </a:pPr>
            <a:r>
              <a:rPr lang="en-US" sz="2000" dirty="0"/>
              <a:t>	- experiment2.html + </a:t>
            </a:r>
          </a:p>
          <a:p>
            <a:pPr marL="0" indent="0">
              <a:buNone/>
            </a:pPr>
            <a:r>
              <a:rPr lang="en-US" sz="2000" dirty="0"/>
              <a:t>		changed src to correct jsPsych +</a:t>
            </a:r>
          </a:p>
          <a:p>
            <a:pPr marL="0" indent="0">
              <a:buNone/>
            </a:pPr>
            <a:r>
              <a:rPr lang="en-US" sz="2000" dirty="0"/>
              <a:t>		change repeat from 10 </a:t>
            </a:r>
            <a:r>
              <a:rPr lang="en-US" sz="2000" dirty="0">
                <a:sym typeface="Wingdings"/>
              </a:rPr>
              <a:t> 2 +</a:t>
            </a:r>
          </a:p>
          <a:p>
            <a:pPr marL="0" indent="0">
              <a:buNone/>
            </a:pPr>
            <a:r>
              <a:rPr lang="en-US" sz="2000" dirty="0"/>
              <a:t>		copy of the code in jsPsych’s “Adding data to all trials” +</a:t>
            </a:r>
          </a:p>
          <a:p>
            <a:pPr marL="0" indent="0">
              <a:buNone/>
            </a:pPr>
            <a:r>
              <a:rPr lang="en-US" sz="2000" dirty="0"/>
              <a:t>	- place file in the directory with your experiment2.html file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2800" dirty="0"/>
              <a:t>Run your this file to see that it worked </a:t>
            </a:r>
          </a:p>
          <a:p>
            <a:pPr marL="0" indent="0">
              <a:buNone/>
            </a:pPr>
            <a:r>
              <a:rPr lang="en-US" sz="2000" dirty="0"/>
              <a:t>	- should see added data in output at the end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906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going with jsPsych basics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437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For the section:  “Adding data to a particular trial or set of trials” </a:t>
            </a:r>
          </a:p>
          <a:p>
            <a:pPr marL="0" indent="0">
              <a:buNone/>
            </a:pPr>
            <a:r>
              <a:rPr lang="en-US" sz="2000" dirty="0"/>
              <a:t>	- Notice that the code already does this in the </a:t>
            </a:r>
            <a:r>
              <a:rPr lang="en-US" sz="2000" dirty="0" err="1"/>
              <a:t>test_stimuli</a:t>
            </a:r>
            <a:r>
              <a:rPr lang="en-US" sz="2000" dirty="0"/>
              <a:t> variable </a:t>
            </a:r>
          </a:p>
          <a:p>
            <a:pPr marL="0" indent="0">
              <a:buNone/>
            </a:pPr>
            <a:r>
              <a:rPr lang="en-US" sz="2000" dirty="0"/>
              <a:t>	- It defines “response” as either “go” or “no-go”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We can skip “Storing data permanently as a file”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But before completing “Storing data permanently in a MySQL database” we need to set up a database on our end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2874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MySQL database and tables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10.41.38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487"/>
            <a:ext cx="9144000" cy="531495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25082" y="5492997"/>
            <a:ext cx="4324812" cy="1033455"/>
          </a:xfrm>
          <a:prstGeom prst="frame">
            <a:avLst>
              <a:gd name="adj1" fmla="val 4656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712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MySQL database and tables</a:t>
            </a:r>
          </a:p>
        </p:txBody>
      </p:sp>
      <p:pic>
        <p:nvPicPr>
          <p:cNvPr id="3" name="Picture 2" descr="Screen Shot 2017-05-28 at 11.04.46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" y="1254812"/>
            <a:ext cx="8984556" cy="5223416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758736" y="3035171"/>
            <a:ext cx="692758" cy="225174"/>
          </a:xfrm>
          <a:prstGeom prst="frame">
            <a:avLst>
              <a:gd name="adj1" fmla="val 465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0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Links and Tips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1019" y="1449374"/>
            <a:ext cx="8999688" cy="5231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RECOMMENDED</a:t>
            </a: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LINKS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MAMP 3.5.2 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https://www.mamp.info/en/downloads/older-versions/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Current jsPsych  </a:t>
            </a:r>
            <a:r>
              <a:rPr lang="en-US" sz="2000" dirty="0">
                <a:hlinkClick r:id="rId4"/>
              </a:rPr>
              <a:t>https://github.com/jodeleeuw/jsPsych/releases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jsPsych tutorial 1  </a:t>
            </a:r>
            <a:r>
              <a:rPr lang="en-US" sz="2000" dirty="0">
                <a:hlinkClick r:id="rId5"/>
              </a:rPr>
              <a:t>http://docs.jspsych.org/tutorials/hello-world/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jsPsych tutorial 2  </a:t>
            </a:r>
            <a:r>
              <a:rPr lang="en-US" sz="2000" dirty="0">
                <a:hlinkClick r:id="rId6"/>
              </a:rPr>
              <a:t>http://docs.jspsych.org/tutorials/rt-task/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Web path to manual experiment  </a:t>
            </a:r>
            <a:r>
              <a:rPr lang="en-US" sz="2000" dirty="0">
                <a:hlinkClick r:id="rId7"/>
              </a:rPr>
              <a:t>http://localhost/jspsych_manual/experiment2.html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jsPsych data storage </a:t>
            </a:r>
            <a:r>
              <a:rPr lang="en-US" sz="2000" dirty="0">
                <a:hlinkClick r:id="rId8"/>
              </a:rPr>
              <a:t>http://docs.jspsych.org/features/data/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MTurk  </a:t>
            </a:r>
            <a:r>
              <a:rPr lang="en-US" sz="2000" dirty="0">
                <a:hlinkClick r:id="rId9"/>
              </a:rPr>
              <a:t>https://www.mturk.com/mturk/welcome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MTurk individual subject </a:t>
            </a:r>
            <a:r>
              <a:rPr lang="en-US" sz="2000" dirty="0">
                <a:solidFill>
                  <a:srgbClr val="0000FF"/>
                </a:solidFill>
              </a:rPr>
              <a:t>https://requester.mturk.com/workers/&lt;WORKER_ID&gt;</a:t>
            </a:r>
          </a:p>
          <a:p>
            <a:pPr marL="0" indent="0"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180" y="1957741"/>
            <a:ext cx="728132" cy="72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209" y="1926572"/>
            <a:ext cx="800444" cy="8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74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MySQL database and tables</a:t>
            </a:r>
          </a:p>
        </p:txBody>
      </p:sp>
      <p:pic>
        <p:nvPicPr>
          <p:cNvPr id="3" name="Picture 2" descr="Screen Shot 2017-05-28 at 3.04.30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9" y="2598184"/>
            <a:ext cx="8952536" cy="20915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2067" y="2650514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7859" y="2670955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39569" y="2672161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952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7-05-28 at 3.12.10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828"/>
            <a:ext cx="9144000" cy="1501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MySQL database and tables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2672067" y="2650514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7859" y="2670955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88868" y="4365883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03600"/>
            <a:ext cx="25400" cy="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403600"/>
            <a:ext cx="254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5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MySQL database and tables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51603"/>
            <a:ext cx="8229600" cy="518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Specify information for the column to hold: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03600"/>
            <a:ext cx="25400" cy="50800"/>
          </a:xfrm>
          <a:prstGeom prst="rect">
            <a:avLst/>
          </a:prstGeom>
        </p:spPr>
      </p:pic>
      <p:pic>
        <p:nvPicPr>
          <p:cNvPr id="4" name="Picture 3" descr="Screen Shot 2017-05-28 at 3.13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110730"/>
            <a:ext cx="9144000" cy="357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292" y="2488827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01279"/>
            <a:ext cx="6465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For now, all else can be left as 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39386" y="5473819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2475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MySQL database and tables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So now we have a database and a table with a single column in it</a:t>
            </a:r>
          </a:p>
        </p:txBody>
      </p:sp>
    </p:spTree>
    <p:extLst>
      <p:ext uri="{BB962C8B-B14F-4D97-AF65-F5344CB8AC3E}">
        <p14:creationId xmlns:p14="http://schemas.microsoft.com/office/powerpoint/2010/main" val="4122475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5920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Back to jsPsych’s data storage page: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	- see jsPsych data storage link</a:t>
            </a:r>
          </a:p>
          <a:p>
            <a:pPr marL="0" indent="0">
              <a:buNone/>
            </a:pPr>
            <a:r>
              <a:rPr lang="en-US" sz="2000" dirty="0"/>
              <a:t>	- in jsPsych link see “Storing data permanently in a MySQL database”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jsPsych provides code for 2 files necessary to connect to MySQL, I’ve sent them in the folder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	- </a:t>
            </a:r>
            <a:r>
              <a:rPr lang="en-US" sz="2000" dirty="0" err="1">
                <a:solidFill>
                  <a:srgbClr val="0000FF"/>
                </a:solidFill>
              </a:rPr>
              <a:t>savedata.php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	- </a:t>
            </a:r>
            <a:r>
              <a:rPr lang="en-US" sz="2000" dirty="0" err="1">
                <a:solidFill>
                  <a:srgbClr val="0000FF"/>
                </a:solidFill>
              </a:rPr>
              <a:t>database_connect.php</a:t>
            </a: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22475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9845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Place these in the experiment folder (same level as experiment2.html)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000" dirty="0"/>
              <a:t>- will need these 2 files to be accessible to any experiment</a:t>
            </a:r>
          </a:p>
          <a:p>
            <a:pPr marL="0" indent="0">
              <a:buNone/>
            </a:pPr>
            <a:r>
              <a:rPr lang="en-US" sz="2000" dirty="0"/>
              <a:t>	- can always link to the same 2 files, or simply place copies of these in any experiment folder you make (this is what I do because I use separate folders for every experiment)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8173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7161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/>
              <a:t>As instructed by jsPsych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See </a:t>
            </a:r>
            <a:r>
              <a:rPr lang="en-US" sz="2800" dirty="0">
                <a:solidFill>
                  <a:srgbClr val="0000FF"/>
                </a:solidFill>
              </a:rPr>
              <a:t>database_connect.php</a:t>
            </a:r>
            <a:r>
              <a:rPr lang="en-US" sz="2800" dirty="0"/>
              <a:t> and change:</a:t>
            </a:r>
          </a:p>
          <a:p>
            <a:pPr marL="0" indent="0">
              <a:buNone/>
            </a:pPr>
            <a:r>
              <a:rPr lang="en-US" sz="2800" dirty="0"/>
              <a:t>	- username </a:t>
            </a:r>
            <a:r>
              <a:rPr lang="en-US" sz="2800" dirty="0">
                <a:sym typeface="Wingdings"/>
              </a:rPr>
              <a:t></a:t>
            </a:r>
            <a:r>
              <a:rPr lang="en-US" sz="2800" dirty="0"/>
              <a:t> root</a:t>
            </a:r>
          </a:p>
          <a:p>
            <a:pPr marL="0" indent="0">
              <a:buNone/>
            </a:pPr>
            <a:r>
              <a:rPr lang="en-US" sz="2800" dirty="0"/>
              <a:t>	- password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/>
              <a:t>passwordOfYourChoosing</a:t>
            </a:r>
          </a:p>
          <a:p>
            <a:pPr marL="0" indent="0">
              <a:buNone/>
            </a:pPr>
            <a:r>
              <a:rPr lang="en-US" sz="2800" dirty="0"/>
              <a:t>	- database name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/>
              <a:t>manual_database</a:t>
            </a:r>
          </a:p>
        </p:txBody>
      </p:sp>
    </p:spTree>
    <p:extLst>
      <p:ext uri="{BB962C8B-B14F-4D97-AF65-F5344CB8AC3E}">
        <p14:creationId xmlns:p14="http://schemas.microsoft.com/office/powerpoint/2010/main" val="3466011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96430"/>
            <a:ext cx="8229600" cy="5460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experiment2_withDataStorageEveryTrial.html </a:t>
            </a:r>
            <a:r>
              <a:rPr lang="en-US" sz="2800" dirty="0"/>
              <a:t>in manual folder</a:t>
            </a:r>
          </a:p>
          <a:p>
            <a:pPr marL="0" indent="0">
              <a:buNone/>
            </a:pPr>
            <a:r>
              <a:rPr lang="en-US" sz="2000" dirty="0"/>
              <a:t>	= experiment2.html + 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changed src to correct jsPsych +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		change repeat from 10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2 +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		copy of the code in jsPsych’s “Adding data to all trials” +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		</a:t>
            </a:r>
            <a:r>
              <a:rPr lang="en-US" sz="2000" dirty="0"/>
              <a:t>jsPsych function to save data in manual_table1 + </a:t>
            </a:r>
          </a:p>
          <a:p>
            <a:pPr marL="0" indent="0">
              <a:buNone/>
            </a:pPr>
            <a:r>
              <a:rPr lang="en-US" sz="2000" dirty="0"/>
              <a:t>		commented out </a:t>
            </a:r>
            <a:r>
              <a:rPr lang="en-US" sz="2000" dirty="0" err="1"/>
              <a:t>opt_data</a:t>
            </a:r>
            <a:r>
              <a:rPr lang="en-US" sz="2000" dirty="0"/>
              <a:t>: {key: value} and preceding comma + </a:t>
            </a:r>
          </a:p>
          <a:p>
            <a:pPr marL="0" indent="0">
              <a:buNone/>
            </a:pPr>
            <a:r>
              <a:rPr lang="en-US" sz="2000" dirty="0"/>
              <a:t>		commented out final </a:t>
            </a:r>
            <a:r>
              <a:rPr lang="en-US" sz="2000" dirty="0" err="1"/>
              <a:t>jsPsych.data.displayData</a:t>
            </a:r>
            <a:r>
              <a:rPr lang="en-US" sz="2000" dirty="0"/>
              <a:t>() + </a:t>
            </a:r>
          </a:p>
          <a:p>
            <a:pPr marL="0" indent="0">
              <a:buNone/>
            </a:pPr>
            <a:r>
              <a:rPr lang="en-US" sz="2000" dirty="0"/>
              <a:t>		code to call </a:t>
            </a:r>
            <a:r>
              <a:rPr lang="en-US" sz="2000" dirty="0" err="1"/>
              <a:t>save_data</a:t>
            </a:r>
            <a:r>
              <a:rPr lang="en-US" sz="2000" dirty="0"/>
              <a:t> function at the end of each trial: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800" dirty="0"/>
              <a:t>Place in the directory with your experiment2.html file</a:t>
            </a:r>
          </a:p>
          <a:p>
            <a:pPr marL="0" indent="0">
              <a:buNone/>
            </a:pPr>
            <a:r>
              <a:rPr lang="en-US" sz="2800" dirty="0"/>
              <a:t>    </a:t>
            </a:r>
          </a:p>
        </p:txBody>
      </p:sp>
      <p:pic>
        <p:nvPicPr>
          <p:cNvPr id="2" name="Picture 1" descr="Screen Shot 2017-05-28 at 3.38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93" y="5252712"/>
            <a:ext cx="7416844" cy="9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7161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The save data function calls the </a:t>
            </a:r>
            <a:r>
              <a:rPr lang="en-US" sz="2600" dirty="0" err="1"/>
              <a:t>savedata.php</a:t>
            </a:r>
            <a:r>
              <a:rPr lang="en-US" sz="2600" dirty="0"/>
              <a:t> file, which uses database info from the database_connect.php file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However, it needs to know what table within the database to deal with, so as instructed in the jsPsych function, </a:t>
            </a:r>
            <a:r>
              <a:rPr lang="en-US" sz="2600" i="1" dirty="0"/>
              <a:t>change the table to reference your table: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2" name="Picture 1" descr="Screen Shot 2017-05-28 at 3.4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5" y="4861465"/>
            <a:ext cx="8559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Links and Tips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3034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1019" y="1449374"/>
            <a:ext cx="8999688" cy="438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CODE SNIPPETS</a:t>
            </a: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090" y="2477672"/>
            <a:ext cx="5267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 `manual_table2` ( </a:t>
            </a:r>
          </a:p>
          <a:p>
            <a:r>
              <a:rPr lang="en-US" dirty="0"/>
              <a:t>`</a:t>
            </a:r>
            <a:r>
              <a:rPr lang="en-US" dirty="0" err="1"/>
              <a:t>rt</a:t>
            </a:r>
            <a:r>
              <a:rPr lang="en-US" dirty="0"/>
              <a:t>` </a:t>
            </a:r>
            <a:r>
              <a:rPr lang="en-US" dirty="0" err="1"/>
              <a:t>int</a:t>
            </a:r>
            <a:r>
              <a:rPr lang="en-US" dirty="0"/>
              <a:t>(11) NOT NULL, </a:t>
            </a:r>
          </a:p>
          <a:p>
            <a:r>
              <a:rPr lang="en-US" dirty="0"/>
              <a:t>`</a:t>
            </a:r>
            <a:r>
              <a:rPr lang="en-US" dirty="0" err="1"/>
              <a:t>key_press</a:t>
            </a:r>
            <a:r>
              <a:rPr lang="en-US" dirty="0"/>
              <a:t>` </a:t>
            </a:r>
            <a:r>
              <a:rPr lang="en-US" dirty="0" err="1"/>
              <a:t>smallint</a:t>
            </a:r>
            <a:r>
              <a:rPr lang="en-US" dirty="0"/>
              <a:t>(11) NOT NULL, </a:t>
            </a:r>
          </a:p>
          <a:p>
            <a:r>
              <a:rPr lang="en-US" dirty="0"/>
              <a:t>`</a:t>
            </a:r>
            <a:r>
              <a:rPr lang="en-US" dirty="0" err="1"/>
              <a:t>trial_type</a:t>
            </a:r>
            <a:r>
              <a:rPr lang="en-US" dirty="0"/>
              <a:t>` </a:t>
            </a:r>
            <a:r>
              <a:rPr lang="en-US" dirty="0" err="1"/>
              <a:t>varchar</a:t>
            </a:r>
            <a:r>
              <a:rPr lang="en-US" dirty="0"/>
              <a:t>(200) NOT NULL, </a:t>
            </a:r>
          </a:p>
          <a:p>
            <a:r>
              <a:rPr lang="en-US" dirty="0"/>
              <a:t>`</a:t>
            </a:r>
            <a:r>
              <a:rPr lang="en-US" dirty="0" err="1"/>
              <a:t>trial_index</a:t>
            </a:r>
            <a:r>
              <a:rPr lang="en-US" dirty="0"/>
              <a:t>` </a:t>
            </a:r>
            <a:r>
              <a:rPr lang="en-US" dirty="0" err="1"/>
              <a:t>smallint</a:t>
            </a:r>
            <a:r>
              <a:rPr lang="en-US" dirty="0"/>
              <a:t>(6) NOT NULL, </a:t>
            </a:r>
          </a:p>
          <a:p>
            <a:r>
              <a:rPr lang="en-US" dirty="0"/>
              <a:t>`</a:t>
            </a:r>
            <a:r>
              <a:rPr lang="en-US" dirty="0" err="1"/>
              <a:t>time_elapsed</a:t>
            </a:r>
            <a:r>
              <a:rPr lang="en-US" dirty="0"/>
              <a:t>` </a:t>
            </a:r>
            <a:r>
              <a:rPr lang="en-US" dirty="0" err="1"/>
              <a:t>int</a:t>
            </a:r>
            <a:r>
              <a:rPr lang="en-US" dirty="0"/>
              <a:t>(11) NOT NULL, </a:t>
            </a:r>
          </a:p>
          <a:p>
            <a:r>
              <a:rPr lang="en-US" dirty="0"/>
              <a:t>`</a:t>
            </a:r>
            <a:r>
              <a:rPr lang="en-US" dirty="0" err="1"/>
              <a:t>internal_node_id</a:t>
            </a:r>
            <a:r>
              <a:rPr lang="en-US" dirty="0"/>
              <a:t>` </a:t>
            </a:r>
            <a:r>
              <a:rPr lang="en-US" dirty="0" err="1"/>
              <a:t>varchar</a:t>
            </a:r>
            <a:r>
              <a:rPr lang="en-US" dirty="0"/>
              <a:t>(300) NOT NULL, </a:t>
            </a:r>
          </a:p>
          <a:p>
            <a:r>
              <a:rPr lang="en-US" dirty="0"/>
              <a:t>`subject` </a:t>
            </a:r>
            <a:r>
              <a:rPr lang="en-US" dirty="0" err="1"/>
              <a:t>int</a:t>
            </a:r>
            <a:r>
              <a:rPr lang="en-US" dirty="0"/>
              <a:t>(11) NOT NULL, </a:t>
            </a:r>
          </a:p>
          <a:p>
            <a:r>
              <a:rPr lang="en-US" dirty="0"/>
              <a:t>`conditions` </a:t>
            </a:r>
            <a:r>
              <a:rPr lang="en-US" dirty="0" err="1"/>
              <a:t>varchar</a:t>
            </a:r>
            <a:r>
              <a:rPr lang="en-US" dirty="0"/>
              <a:t>(200) NOT NULL, </a:t>
            </a:r>
          </a:p>
          <a:p>
            <a:r>
              <a:rPr lang="en-US" dirty="0"/>
              <a:t>`stimulus` </a:t>
            </a:r>
            <a:r>
              <a:rPr lang="en-US" dirty="0" err="1"/>
              <a:t>varchar</a:t>
            </a:r>
            <a:r>
              <a:rPr lang="en-US" dirty="0"/>
              <a:t>(200) DEFAULT NULL, </a:t>
            </a:r>
          </a:p>
          <a:p>
            <a:r>
              <a:rPr lang="en-US" dirty="0"/>
              <a:t>`response` </a:t>
            </a:r>
            <a:r>
              <a:rPr lang="en-US" dirty="0" err="1"/>
              <a:t>varchar</a:t>
            </a:r>
            <a:r>
              <a:rPr lang="en-US" dirty="0"/>
              <a:t>(100) DEFAULT NULL, </a:t>
            </a:r>
          </a:p>
          <a:p>
            <a:r>
              <a:rPr lang="en-US" dirty="0"/>
              <a:t>`correct` </a:t>
            </a:r>
            <a:r>
              <a:rPr lang="en-US" dirty="0" err="1"/>
              <a:t>varchar</a:t>
            </a:r>
            <a:r>
              <a:rPr lang="en-US" dirty="0"/>
              <a:t>(100) DEFAULT NULL </a:t>
            </a:r>
          </a:p>
          <a:p>
            <a:r>
              <a:rPr lang="en-US" dirty="0"/>
              <a:t>) ENGINE=</a:t>
            </a:r>
            <a:r>
              <a:rPr lang="en-US" dirty="0" err="1"/>
              <a:t>InnoDB</a:t>
            </a:r>
            <a:r>
              <a:rPr lang="en-US" dirty="0"/>
              <a:t> DEFAULT CHARSET=utf8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527" y="1962521"/>
            <a:ext cx="74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/Applications/MAMP/Library/bin/</a:t>
            </a:r>
            <a:r>
              <a:rPr lang="en-US" dirty="0" err="1"/>
              <a:t>mysqladmin</a:t>
            </a:r>
            <a:r>
              <a:rPr lang="en-US" dirty="0"/>
              <a:t> -u root -p password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019" y="1875943"/>
            <a:ext cx="64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109" y="2389093"/>
            <a:ext cx="64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324" y="6310949"/>
            <a:ext cx="74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CREATE TABLE manual_table2;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540" y="6195511"/>
            <a:ext cx="64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4941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Next, rerun your code.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It should work fine, but if you check your MySQL table it will be empty (no data logged) </a:t>
            </a:r>
            <a:r>
              <a:rPr lang="en-US" sz="2600" dirty="0">
                <a:sym typeface="Wingdings"/>
              </a:rPr>
              <a:t> </a:t>
            </a:r>
            <a:endParaRPr lang="en-US" sz="2600" dirty="0"/>
          </a:p>
        </p:txBody>
      </p:sp>
      <p:pic>
        <p:nvPicPr>
          <p:cNvPr id="4" name="Picture 3" descr="Screen Shot 2017-05-28 at 3.47.2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7002"/>
            <a:ext cx="9144000" cy="16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4"/>
            <a:ext cx="9159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Hook jsPsych up with MySQL database &amp;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At this point, it is necessary to understand the MySQL table structure and how objects (each a trial of your experiment) are inserted into tables.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800" dirty="0"/>
              <a:t>I made a few schematics on the following 4 slides that I hope will be clarifying.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2236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Understand MySQL table and data insertions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27" y="1254812"/>
            <a:ext cx="7179945" cy="554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877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Understand MySQL table and data insertions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67" y="1254812"/>
            <a:ext cx="7200265" cy="5564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84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Understand MySQL table and data insertions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" y="1257935"/>
            <a:ext cx="7246620" cy="5600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84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Understand MySQL table and data insertions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54812"/>
            <a:ext cx="7315200" cy="5652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8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Understand MySQL table and data insertions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98907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Hopefully now it’s clear why your MySQL table is completely empty when you click the “Browse” button to see your data.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None of the objects (trials) submitted exactly matched your table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498124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Understand MySQL table and data insertions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813907"/>
            <a:ext cx="8229600" cy="357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But how can you keep track of exactly what data is being sent after each trial, in order to create an appropriate table?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8084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Set up a local web development environment</a:t>
            </a:r>
            <a:endParaRPr lang="en-US" sz="2600" i="1" dirty="0">
              <a:solidFill>
                <a:srgbClr val="000000"/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Use developer tools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9663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Open the experiment2_withDataStorageEveryTrial.html file in Chrome, and then</a:t>
            </a:r>
            <a:r>
              <a:rPr lang="is-IS" sz="2600" dirty="0"/>
              <a:t>…</a:t>
            </a:r>
            <a:endParaRPr lang="en-US" sz="2600" dirty="0"/>
          </a:p>
        </p:txBody>
      </p:sp>
      <p:pic>
        <p:nvPicPr>
          <p:cNvPr id="2" name="Picture 1" descr="Screen Shot 2017-05-28 at 4.01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249"/>
            <a:ext cx="9144000" cy="457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4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28 at 4.05.2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102"/>
            <a:ext cx="9144000" cy="4957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Use developer tools</a:t>
            </a:r>
          </a:p>
        </p:txBody>
      </p:sp>
      <p:sp>
        <p:nvSpPr>
          <p:cNvPr id="8" name="Frame 7"/>
          <p:cNvSpPr/>
          <p:nvPr/>
        </p:nvSpPr>
        <p:spPr>
          <a:xfrm>
            <a:off x="5966976" y="2013987"/>
            <a:ext cx="3142231" cy="4717900"/>
          </a:xfrm>
          <a:prstGeom prst="frame">
            <a:avLst>
              <a:gd name="adj1" fmla="val 1334"/>
            </a:avLst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39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Use developer tools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14196" y="1568217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If you then press a key to begin, you should see this: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3" name="Picture 2" descr="Screen Shot 2017-05-28 at 4.09.39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586"/>
            <a:ext cx="9144000" cy="4221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1724" y="5347665"/>
            <a:ext cx="2243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text corresponds to the attempt to insert data into your MySQL table</a:t>
            </a:r>
          </a:p>
        </p:txBody>
      </p:sp>
    </p:spTree>
    <p:extLst>
      <p:ext uri="{BB962C8B-B14F-4D97-AF65-F5344CB8AC3E}">
        <p14:creationId xmlns:p14="http://schemas.microsoft.com/office/powerpoint/2010/main" val="3038608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Use developer tools</a:t>
            </a:r>
          </a:p>
        </p:txBody>
      </p:sp>
      <p:pic>
        <p:nvPicPr>
          <p:cNvPr id="3" name="Picture 2" descr="Screen Shot 2017-05-28 at 4.09.39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586"/>
            <a:ext cx="9144000" cy="422140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7299527" y="3534652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11502" y="3325561"/>
            <a:ext cx="113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data sent</a:t>
            </a:r>
          </a:p>
        </p:txBody>
      </p:sp>
      <p:sp>
        <p:nvSpPr>
          <p:cNvPr id="10" name="Left Arrow 9"/>
          <p:cNvSpPr/>
          <p:nvPr/>
        </p:nvSpPr>
        <p:spPr>
          <a:xfrm rot="5400000">
            <a:off x="7605328" y="5171643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59536" y="5589380"/>
            <a:ext cx="2022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issue with data insertion to table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-14196" y="1568217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If you then press a key to begin, you should see this: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66400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Use developer tools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8797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If you run through the experiment, you can see each trial data output, as well as its insertion status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Then you know exactly what your table will need, including:</a:t>
            </a:r>
          </a:p>
          <a:p>
            <a:pPr marL="514350" indent="-514350">
              <a:buAutoNum type="arabicPeriod"/>
            </a:pPr>
            <a:r>
              <a:rPr lang="en-US" sz="2600" dirty="0"/>
              <a:t>The name of each key</a:t>
            </a:r>
          </a:p>
          <a:p>
            <a:pPr marL="514350" indent="-514350">
              <a:buAutoNum type="arabicPeriod"/>
            </a:pPr>
            <a:r>
              <a:rPr lang="en-US" sz="2600" dirty="0"/>
              <a:t>The type of data it holds</a:t>
            </a:r>
          </a:p>
          <a:p>
            <a:pPr marL="514350" indent="-514350">
              <a:buAutoNum type="arabicPeriod"/>
            </a:pPr>
            <a:r>
              <a:rPr lang="en-US" sz="2600" dirty="0"/>
              <a:t>Whether or not it will always be sent with the rest of the trial data</a:t>
            </a:r>
          </a:p>
        </p:txBody>
      </p:sp>
    </p:spTree>
    <p:extLst>
      <p:ext uri="{BB962C8B-B14F-4D97-AF65-F5344CB8AC3E}">
        <p14:creationId xmlns:p14="http://schemas.microsoft.com/office/powerpoint/2010/main" val="3038608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Use developer tools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8797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If you run through the experiment, you can see each trial data output, as well as its insertion status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Then you know exactly what your table will need, including:</a:t>
            </a:r>
          </a:p>
          <a:p>
            <a:pPr marL="514350" indent="-514350">
              <a:buAutoNum type="arabicPeriod"/>
            </a:pPr>
            <a:r>
              <a:rPr lang="en-US" sz="2600" dirty="0"/>
              <a:t>The name of each key</a:t>
            </a:r>
          </a:p>
          <a:p>
            <a:pPr marL="514350" indent="-514350">
              <a:buAutoNum type="arabicPeriod"/>
            </a:pPr>
            <a:r>
              <a:rPr lang="en-US" sz="2600" dirty="0"/>
              <a:t>The type of data it holds</a:t>
            </a:r>
          </a:p>
          <a:p>
            <a:pPr marL="514350" indent="-514350">
              <a:buAutoNum type="arabicPeriod"/>
            </a:pPr>
            <a:r>
              <a:rPr lang="en-US" sz="2600" dirty="0"/>
              <a:t>Whether or not it will always be sent with the rest of the trial data</a:t>
            </a:r>
          </a:p>
          <a:p>
            <a:pPr marL="514350" indent="-514350">
              <a:buAutoNum type="arabicPeriod"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This info lets you create a table to accept / store your data</a:t>
            </a:r>
          </a:p>
        </p:txBody>
      </p:sp>
    </p:spTree>
    <p:extLst>
      <p:ext uri="{BB962C8B-B14F-4D97-AF65-F5344CB8AC3E}">
        <p14:creationId xmlns:p14="http://schemas.microsoft.com/office/powerpoint/2010/main" val="581227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8797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You can manually add the necessary columns to your table via the structure tab</a:t>
            </a:r>
          </a:p>
        </p:txBody>
      </p:sp>
      <p:pic>
        <p:nvPicPr>
          <p:cNvPr id="2" name="Picture 1" descr="Screen Shot 2017-05-28 at 5.15.51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431"/>
            <a:ext cx="9144000" cy="247650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62110" y="4775646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76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8797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This way can take a really long time if you have many keys sent per trial</a:t>
            </a:r>
          </a:p>
        </p:txBody>
      </p:sp>
      <p:pic>
        <p:nvPicPr>
          <p:cNvPr id="2" name="Picture 1" descr="Screen Shot 2017-05-28 at 5.15.51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431"/>
            <a:ext cx="9144000" cy="247650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362110" y="4775646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28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pic>
        <p:nvPicPr>
          <p:cNvPr id="3" name="Picture 2" descr="Screen Shot 2017-05-28 at 5.19.2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4" y="3222534"/>
            <a:ext cx="5364328" cy="1363212"/>
          </a:xfrm>
          <a:prstGeom prst="rect">
            <a:avLst/>
          </a:prstGeom>
        </p:spPr>
      </p:pic>
      <p:pic>
        <p:nvPicPr>
          <p:cNvPr id="4" name="Picture 3" descr="Screen Shot 2017-05-28 at 5.19.33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29" y="3041083"/>
            <a:ext cx="1358222" cy="167925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53126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So a brief explanation of the important inputs: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834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395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MAMP:  M</a:t>
            </a:r>
            <a:r>
              <a:rPr lang="en-US" sz="2600" dirty="0">
                <a:solidFill>
                  <a:srgbClr val="A6A6A6"/>
                </a:solidFill>
              </a:rPr>
              <a:t>acOS,</a:t>
            </a:r>
            <a:r>
              <a:rPr lang="en-US" sz="2600" dirty="0"/>
              <a:t> A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pache,</a:t>
            </a:r>
            <a:r>
              <a:rPr lang="en-US" sz="2600" dirty="0"/>
              <a:t> M</a:t>
            </a:r>
            <a:r>
              <a:rPr lang="en-US" sz="2600" dirty="0">
                <a:solidFill>
                  <a:srgbClr val="A6A6A6"/>
                </a:solidFill>
              </a:rPr>
              <a:t>ySQL,</a:t>
            </a:r>
            <a:r>
              <a:rPr lang="en-US" sz="2600" dirty="0"/>
              <a:t> P</a:t>
            </a:r>
            <a:r>
              <a:rPr lang="en-US" sz="2600" dirty="0">
                <a:solidFill>
                  <a:srgbClr val="A6A6A6"/>
                </a:solidFill>
              </a:rPr>
              <a:t>HP/Python/Perl </a:t>
            </a:r>
          </a:p>
          <a:p>
            <a:pPr marL="0" indent="0">
              <a:buNone/>
            </a:pPr>
            <a:r>
              <a:rPr lang="en-US" sz="2600" dirty="0"/>
              <a:t>		- Apache:  server</a:t>
            </a:r>
          </a:p>
          <a:p>
            <a:pPr marL="0" indent="0">
              <a:buNone/>
            </a:pPr>
            <a:r>
              <a:rPr lang="en-US" sz="2600" dirty="0"/>
              <a:t>		- MySQL:  database management</a:t>
            </a:r>
          </a:p>
          <a:p>
            <a:pPr marL="0" indent="0">
              <a:buNone/>
            </a:pPr>
            <a:r>
              <a:rPr lang="en-US" sz="2600" dirty="0"/>
              <a:t>		- PHP: language we will use to interface with MySQL</a:t>
            </a:r>
            <a:br>
              <a:rPr lang="en-US" sz="2600" dirty="0"/>
            </a:br>
            <a:endParaRPr lang="en-US" sz="2600" dirty="0"/>
          </a:p>
          <a:p>
            <a:pPr marL="0" indent="0">
              <a:buNone/>
            </a:pPr>
            <a:r>
              <a:rPr lang="en-US" sz="2600" dirty="0"/>
              <a:t>Or can set it all up manually</a:t>
            </a:r>
            <a:endParaRPr lang="en-US" sz="2600" dirty="0">
              <a:sym typeface="Wingdings"/>
            </a:endParaRPr>
          </a:p>
          <a:p>
            <a:pPr marL="0" indent="0">
              <a:buNone/>
            </a:pPr>
            <a:r>
              <a:rPr lang="en-US" sz="2600" dirty="0">
                <a:sym typeface="Wingdings"/>
              </a:rPr>
              <a:t>		- PowerPoint vs. manual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662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3126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So a brief explanation of the important inputs: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But now a quicker way to do this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" name="Picture 2" descr="Screen Shot 2017-05-28 at 5.19.2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4" y="3222534"/>
            <a:ext cx="5364328" cy="1363212"/>
          </a:xfrm>
          <a:prstGeom prst="rect">
            <a:avLst/>
          </a:prstGeom>
        </p:spPr>
      </p:pic>
      <p:pic>
        <p:nvPicPr>
          <p:cNvPr id="4" name="Picture 3" descr="Screen Shot 2017-05-28 at 5.19.33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29" y="3041083"/>
            <a:ext cx="1358222" cy="16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29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7-05-28 at 5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6" y="1744509"/>
            <a:ext cx="2895600" cy="469900"/>
          </a:xfrm>
          <a:prstGeom prst="rect">
            <a:avLst/>
          </a:prstGeom>
        </p:spPr>
      </p:pic>
      <p:pic>
        <p:nvPicPr>
          <p:cNvPr id="16" name="Picture 15" descr="Screen Shot 2017-05-28 at 5.2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5" y="2315663"/>
            <a:ext cx="6713160" cy="1958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9003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To create a table and columns in one swoop:</a:t>
            </a:r>
          </a:p>
        </p:txBody>
      </p:sp>
      <p:sp>
        <p:nvSpPr>
          <p:cNvPr id="8" name="Left Arrow 7"/>
          <p:cNvSpPr/>
          <p:nvPr/>
        </p:nvSpPr>
        <p:spPr>
          <a:xfrm rot="2763771" flipV="1">
            <a:off x="2429002" y="3752869"/>
            <a:ext cx="2108250" cy="196858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85429" y="4274308"/>
            <a:ext cx="30215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TABLE `manual_table2` ( </a:t>
            </a:r>
          </a:p>
          <a:p>
            <a:r>
              <a:rPr lang="en-US" sz="1200" dirty="0"/>
              <a:t>`</a:t>
            </a:r>
            <a:r>
              <a:rPr lang="en-US" sz="1200" dirty="0" err="1"/>
              <a:t>rt</a:t>
            </a:r>
            <a:r>
              <a:rPr lang="en-US" sz="1200" dirty="0"/>
              <a:t>` </a:t>
            </a:r>
            <a:r>
              <a:rPr lang="en-US" sz="1200" dirty="0" err="1"/>
              <a:t>int</a:t>
            </a:r>
            <a:r>
              <a:rPr lang="en-US" sz="1200" dirty="0"/>
              <a:t>(11) NOT NULL, </a:t>
            </a:r>
          </a:p>
          <a:p>
            <a:r>
              <a:rPr lang="en-US" sz="1200" dirty="0"/>
              <a:t>`</a:t>
            </a:r>
            <a:r>
              <a:rPr lang="en-US" sz="1200" dirty="0" err="1"/>
              <a:t>key_press</a:t>
            </a:r>
            <a:r>
              <a:rPr lang="en-US" sz="1200" dirty="0"/>
              <a:t>` </a:t>
            </a:r>
            <a:r>
              <a:rPr lang="en-US" sz="1200" dirty="0" err="1"/>
              <a:t>smallint</a:t>
            </a:r>
            <a:r>
              <a:rPr lang="en-US" sz="1200" dirty="0"/>
              <a:t>(11) NOT NULL, </a:t>
            </a:r>
          </a:p>
          <a:p>
            <a:r>
              <a:rPr lang="en-US" sz="1200" dirty="0"/>
              <a:t>`</a:t>
            </a:r>
            <a:r>
              <a:rPr lang="en-US" sz="1200" dirty="0" err="1"/>
              <a:t>trial_type</a:t>
            </a:r>
            <a:r>
              <a:rPr lang="en-US" sz="1200" dirty="0"/>
              <a:t>` </a:t>
            </a:r>
            <a:r>
              <a:rPr lang="en-US" sz="1200" dirty="0" err="1"/>
              <a:t>varchar</a:t>
            </a:r>
            <a:r>
              <a:rPr lang="en-US" sz="1200" dirty="0"/>
              <a:t>(200) NOT NULL, </a:t>
            </a:r>
          </a:p>
          <a:p>
            <a:r>
              <a:rPr lang="en-US" sz="1200" dirty="0"/>
              <a:t>`</a:t>
            </a:r>
            <a:r>
              <a:rPr lang="en-US" sz="1200" dirty="0" err="1"/>
              <a:t>trial_index</a:t>
            </a:r>
            <a:r>
              <a:rPr lang="en-US" sz="1200" dirty="0"/>
              <a:t>` </a:t>
            </a:r>
            <a:r>
              <a:rPr lang="en-US" sz="1200" dirty="0" err="1"/>
              <a:t>smallint</a:t>
            </a:r>
            <a:r>
              <a:rPr lang="en-US" sz="1200" dirty="0"/>
              <a:t>(6) NOT NULL, </a:t>
            </a:r>
          </a:p>
          <a:p>
            <a:r>
              <a:rPr lang="en-US" sz="1200" dirty="0"/>
              <a:t>`</a:t>
            </a:r>
            <a:r>
              <a:rPr lang="en-US" sz="1200" dirty="0" err="1"/>
              <a:t>time_elapsed</a:t>
            </a:r>
            <a:r>
              <a:rPr lang="en-US" sz="1200" dirty="0"/>
              <a:t>` </a:t>
            </a:r>
            <a:r>
              <a:rPr lang="en-US" sz="1200" dirty="0" err="1"/>
              <a:t>int</a:t>
            </a:r>
            <a:r>
              <a:rPr lang="en-US" sz="1200" dirty="0"/>
              <a:t>(11) NOT NULL, </a:t>
            </a:r>
          </a:p>
          <a:p>
            <a:r>
              <a:rPr lang="en-US" sz="1200" dirty="0"/>
              <a:t>`</a:t>
            </a:r>
            <a:r>
              <a:rPr lang="en-US" sz="1200" dirty="0" err="1"/>
              <a:t>internal_node_id</a:t>
            </a:r>
            <a:r>
              <a:rPr lang="en-US" sz="1200" dirty="0"/>
              <a:t>` </a:t>
            </a:r>
            <a:r>
              <a:rPr lang="en-US" sz="1200" dirty="0" err="1"/>
              <a:t>varchar</a:t>
            </a:r>
            <a:r>
              <a:rPr lang="en-US" sz="1200" dirty="0"/>
              <a:t>(300) NOT NULL, </a:t>
            </a:r>
          </a:p>
          <a:p>
            <a:r>
              <a:rPr lang="en-US" sz="1200" dirty="0"/>
              <a:t>`subject` </a:t>
            </a:r>
            <a:r>
              <a:rPr lang="en-US" sz="1200" dirty="0" err="1"/>
              <a:t>int</a:t>
            </a:r>
            <a:r>
              <a:rPr lang="en-US" sz="1200" dirty="0"/>
              <a:t>(11) NOT NULL, </a:t>
            </a:r>
          </a:p>
          <a:p>
            <a:r>
              <a:rPr lang="en-US" sz="1200" dirty="0"/>
              <a:t>`conditions` </a:t>
            </a:r>
            <a:r>
              <a:rPr lang="en-US" sz="1200" dirty="0" err="1"/>
              <a:t>varchar</a:t>
            </a:r>
            <a:r>
              <a:rPr lang="en-US" sz="1200" dirty="0"/>
              <a:t>(200) NOT NULL, </a:t>
            </a:r>
          </a:p>
          <a:p>
            <a:r>
              <a:rPr lang="en-US" sz="1200" dirty="0"/>
              <a:t>`stimulus` </a:t>
            </a:r>
            <a:r>
              <a:rPr lang="en-US" sz="1200" dirty="0" err="1"/>
              <a:t>varchar</a:t>
            </a:r>
            <a:r>
              <a:rPr lang="en-US" sz="1200" dirty="0"/>
              <a:t>(200) DEFAULT NULL, </a:t>
            </a:r>
          </a:p>
          <a:p>
            <a:r>
              <a:rPr lang="en-US" sz="1200" dirty="0"/>
              <a:t>`response` </a:t>
            </a:r>
            <a:r>
              <a:rPr lang="en-US" sz="1200" dirty="0" err="1"/>
              <a:t>varchar</a:t>
            </a:r>
            <a:r>
              <a:rPr lang="en-US" sz="1200" dirty="0"/>
              <a:t>(100) DEFAULT NULL, </a:t>
            </a:r>
          </a:p>
          <a:p>
            <a:r>
              <a:rPr lang="en-US" sz="1200" dirty="0"/>
              <a:t>`correct` </a:t>
            </a:r>
            <a:r>
              <a:rPr lang="en-US" sz="1200" dirty="0" err="1"/>
              <a:t>varchar</a:t>
            </a:r>
            <a:r>
              <a:rPr lang="en-US" sz="1200" dirty="0"/>
              <a:t>(100) DEFAULT NULL </a:t>
            </a:r>
          </a:p>
          <a:p>
            <a:r>
              <a:rPr lang="en-US" sz="1200" dirty="0"/>
              <a:t>) ENGINE=</a:t>
            </a:r>
            <a:r>
              <a:rPr lang="en-US" sz="1200" dirty="0" err="1"/>
              <a:t>InnoDB</a:t>
            </a:r>
            <a:r>
              <a:rPr lang="en-US" sz="1200" dirty="0"/>
              <a:t> DEFAULT CHARSET=utf8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0126" y="4642056"/>
            <a:ext cx="10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COPY CODE: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8746" y="1581531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9845" y="3658377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1943" y="4853601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8343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90036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What do the specifications mean: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9236" y="2061935"/>
            <a:ext cx="53801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TABLE `manual_table2` ( </a:t>
            </a:r>
          </a:p>
          <a:p>
            <a:r>
              <a:rPr lang="en-US" sz="2000" dirty="0"/>
              <a:t>`</a:t>
            </a:r>
            <a:r>
              <a:rPr lang="en-US" sz="2000" dirty="0" err="1"/>
              <a:t>rt</a:t>
            </a:r>
            <a:r>
              <a:rPr lang="en-US" sz="2000" dirty="0"/>
              <a:t>` </a:t>
            </a:r>
            <a:r>
              <a:rPr lang="en-US" sz="2000" dirty="0" err="1"/>
              <a:t>int</a:t>
            </a:r>
            <a:r>
              <a:rPr lang="en-US" sz="2000" dirty="0"/>
              <a:t>(11) NOT NULL, </a:t>
            </a:r>
          </a:p>
          <a:p>
            <a:r>
              <a:rPr lang="en-US" sz="2000" dirty="0"/>
              <a:t>`</a:t>
            </a:r>
            <a:r>
              <a:rPr lang="en-US" sz="2000" dirty="0" err="1"/>
              <a:t>key_press</a:t>
            </a:r>
            <a:r>
              <a:rPr lang="en-US" sz="2000" dirty="0"/>
              <a:t>` </a:t>
            </a:r>
            <a:r>
              <a:rPr lang="en-US" sz="2000" dirty="0" err="1"/>
              <a:t>smallint</a:t>
            </a:r>
            <a:r>
              <a:rPr lang="en-US" sz="2000" dirty="0"/>
              <a:t>(11) NOT NULL, </a:t>
            </a:r>
          </a:p>
          <a:p>
            <a:r>
              <a:rPr lang="en-US" sz="2000" dirty="0"/>
              <a:t>`</a:t>
            </a:r>
            <a:r>
              <a:rPr lang="en-US" sz="2000" dirty="0" err="1"/>
              <a:t>trial_type</a:t>
            </a:r>
            <a:r>
              <a:rPr lang="en-US" sz="2000" dirty="0"/>
              <a:t>` </a:t>
            </a:r>
            <a:r>
              <a:rPr lang="en-US" sz="2000" dirty="0" err="1"/>
              <a:t>varchar</a:t>
            </a:r>
            <a:r>
              <a:rPr lang="en-US" sz="2000" dirty="0"/>
              <a:t>(200) NOT NULL, </a:t>
            </a:r>
          </a:p>
          <a:p>
            <a:r>
              <a:rPr lang="en-US" sz="2000" dirty="0"/>
              <a:t>`</a:t>
            </a:r>
            <a:r>
              <a:rPr lang="en-US" sz="2000" dirty="0" err="1"/>
              <a:t>trial_index</a:t>
            </a:r>
            <a:r>
              <a:rPr lang="en-US" sz="2000" dirty="0"/>
              <a:t>` </a:t>
            </a:r>
            <a:r>
              <a:rPr lang="en-US" sz="2000" dirty="0" err="1"/>
              <a:t>smallint</a:t>
            </a:r>
            <a:r>
              <a:rPr lang="en-US" sz="2000" dirty="0"/>
              <a:t>(6) NOT NULL, </a:t>
            </a:r>
          </a:p>
          <a:p>
            <a:r>
              <a:rPr lang="en-US" sz="2000" dirty="0"/>
              <a:t>`</a:t>
            </a:r>
            <a:r>
              <a:rPr lang="en-US" sz="2000" dirty="0" err="1"/>
              <a:t>time_elapsed</a:t>
            </a:r>
            <a:r>
              <a:rPr lang="en-US" sz="2000" dirty="0"/>
              <a:t>` </a:t>
            </a:r>
            <a:r>
              <a:rPr lang="en-US" sz="2000" dirty="0" err="1"/>
              <a:t>int</a:t>
            </a:r>
            <a:r>
              <a:rPr lang="en-US" sz="2000" dirty="0"/>
              <a:t>(11) NOT NULL, </a:t>
            </a:r>
          </a:p>
          <a:p>
            <a:r>
              <a:rPr lang="en-US" sz="2000" dirty="0"/>
              <a:t>`</a:t>
            </a:r>
            <a:r>
              <a:rPr lang="en-US" sz="2000" dirty="0" err="1"/>
              <a:t>internal_node_id</a:t>
            </a:r>
            <a:r>
              <a:rPr lang="en-US" sz="2000" dirty="0"/>
              <a:t>` </a:t>
            </a:r>
            <a:r>
              <a:rPr lang="en-US" sz="2000" dirty="0" err="1"/>
              <a:t>varchar</a:t>
            </a:r>
            <a:r>
              <a:rPr lang="en-US" sz="2000" dirty="0"/>
              <a:t>(300) NOT NULL, </a:t>
            </a:r>
          </a:p>
          <a:p>
            <a:r>
              <a:rPr lang="en-US" sz="2000" dirty="0"/>
              <a:t>`subject` </a:t>
            </a:r>
            <a:r>
              <a:rPr lang="en-US" sz="2000" dirty="0" err="1"/>
              <a:t>int</a:t>
            </a:r>
            <a:r>
              <a:rPr lang="en-US" sz="2000" dirty="0"/>
              <a:t>(11) NOT NULL, </a:t>
            </a:r>
          </a:p>
          <a:p>
            <a:r>
              <a:rPr lang="en-US" sz="2000" dirty="0"/>
              <a:t>`conditions` </a:t>
            </a:r>
            <a:r>
              <a:rPr lang="en-US" sz="2000" dirty="0" err="1"/>
              <a:t>varchar</a:t>
            </a:r>
            <a:r>
              <a:rPr lang="en-US" sz="2000" dirty="0"/>
              <a:t>(200) NOT NULL, </a:t>
            </a:r>
          </a:p>
          <a:p>
            <a:r>
              <a:rPr lang="en-US" sz="2000" dirty="0"/>
              <a:t>`stimulus` </a:t>
            </a:r>
            <a:r>
              <a:rPr lang="en-US" sz="2000" dirty="0" err="1"/>
              <a:t>varchar</a:t>
            </a:r>
            <a:r>
              <a:rPr lang="en-US" sz="2000" dirty="0"/>
              <a:t>(200) DEFAULT NULL, </a:t>
            </a:r>
          </a:p>
          <a:p>
            <a:r>
              <a:rPr lang="en-US" sz="2000" dirty="0"/>
              <a:t>`response` </a:t>
            </a:r>
            <a:r>
              <a:rPr lang="en-US" sz="2000" dirty="0" err="1"/>
              <a:t>varchar</a:t>
            </a:r>
            <a:r>
              <a:rPr lang="en-US" sz="2000" dirty="0"/>
              <a:t>(100) DEFAULT NULL, </a:t>
            </a:r>
          </a:p>
          <a:p>
            <a:r>
              <a:rPr lang="en-US" sz="2000" dirty="0"/>
              <a:t>`correct` </a:t>
            </a:r>
            <a:r>
              <a:rPr lang="en-US" sz="2000" dirty="0" err="1"/>
              <a:t>varchar</a:t>
            </a:r>
            <a:r>
              <a:rPr lang="en-US" sz="2000" dirty="0"/>
              <a:t>(100) DEFAULT NULL </a:t>
            </a:r>
          </a:p>
          <a:p>
            <a:r>
              <a:rPr lang="en-US" sz="2000" dirty="0"/>
              <a:t>) ENGINE=</a:t>
            </a:r>
            <a:r>
              <a:rPr lang="en-US" sz="2000" dirty="0" err="1"/>
              <a:t>InnoDB</a:t>
            </a:r>
            <a:r>
              <a:rPr lang="en-US" sz="2000" dirty="0"/>
              <a:t> DEFAULT CHARSET=utf8 </a:t>
            </a:r>
          </a:p>
        </p:txBody>
      </p:sp>
    </p:spTree>
    <p:extLst>
      <p:ext uri="{BB962C8B-B14F-4D97-AF65-F5344CB8AC3E}">
        <p14:creationId xmlns:p14="http://schemas.microsoft.com/office/powerpoint/2010/main" val="2855282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3849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i="1" dirty="0"/>
              <a:t>Make sure to change the table name in your experiment file to manual_table2 (from manual_table1)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Then rerun your code, using developer tools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You should see:</a:t>
            </a:r>
          </a:p>
        </p:txBody>
      </p:sp>
      <p:pic>
        <p:nvPicPr>
          <p:cNvPr id="2" name="Picture 1" descr="Screen Shot 2017-05-28 at 5.31.16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73"/>
          <a:stretch/>
        </p:blipFill>
        <p:spPr>
          <a:xfrm>
            <a:off x="3480287" y="3332085"/>
            <a:ext cx="4712367" cy="344885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081791" y="6507668"/>
            <a:ext cx="626613" cy="2732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38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Get data into your MySQL table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8446" y="1793047"/>
            <a:ext cx="8884592" cy="4244302"/>
            <a:chOff x="0" y="1793047"/>
            <a:chExt cx="8884592" cy="4244302"/>
          </a:xfrm>
        </p:grpSpPr>
        <p:pic>
          <p:nvPicPr>
            <p:cNvPr id="3" name="Picture 2" descr="Screen Shot 2017-05-28 at 5.34.49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8"/>
            <a:stretch/>
          </p:blipFill>
          <p:spPr>
            <a:xfrm>
              <a:off x="0" y="1793047"/>
              <a:ext cx="8230631" cy="4128834"/>
            </a:xfrm>
            <a:prstGeom prst="rect">
              <a:avLst/>
            </a:prstGeom>
          </p:spPr>
        </p:pic>
        <p:pic>
          <p:nvPicPr>
            <p:cNvPr id="4" name="Picture 3" descr="Screen Shot 2017-05-28 at 5.34.58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624" y="3892935"/>
              <a:ext cx="648968" cy="2144414"/>
            </a:xfrm>
            <a:prstGeom prst="rect">
              <a:avLst/>
            </a:prstGeom>
          </p:spPr>
        </p:pic>
      </p:grpSp>
      <p:sp>
        <p:nvSpPr>
          <p:cNvPr id="10" name="Frame 9"/>
          <p:cNvSpPr/>
          <p:nvPr/>
        </p:nvSpPr>
        <p:spPr>
          <a:xfrm>
            <a:off x="148446" y="1803779"/>
            <a:ext cx="874198" cy="357129"/>
          </a:xfrm>
          <a:prstGeom prst="frame">
            <a:avLst>
              <a:gd name="adj1" fmla="val 465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21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Miscellaneous tips</a:t>
            </a:r>
            <a:endParaRPr lang="en-US" sz="2600" i="1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748522"/>
            <a:ext cx="85440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Developer tools</a:t>
            </a:r>
          </a:p>
          <a:p>
            <a:pPr algn="ctr"/>
            <a:endParaRPr lang="en-US" sz="2800" dirty="0"/>
          </a:p>
          <a:p>
            <a:r>
              <a:rPr lang="en-US" sz="2800" dirty="0"/>
              <a:t>Sometimes if code isn’t working you’ll simply see a blank experiment screen</a:t>
            </a:r>
          </a:p>
          <a:p>
            <a:r>
              <a:rPr lang="en-US" sz="2800" dirty="0"/>
              <a:t>	</a:t>
            </a:r>
            <a:r>
              <a:rPr lang="en-US" sz="2000" dirty="0"/>
              <a:t>- the developer tools console however often automatically displays errors</a:t>
            </a:r>
          </a:p>
          <a:p>
            <a:endParaRPr lang="en-US" sz="2800" dirty="0"/>
          </a:p>
          <a:p>
            <a:r>
              <a:rPr lang="en-US" sz="2800" dirty="0"/>
              <a:t>In JavaScript you can display things to the console by adding:  </a:t>
            </a:r>
            <a:r>
              <a:rPr lang="en-US" sz="2800" dirty="0" err="1"/>
              <a:t>console.log</a:t>
            </a:r>
            <a:r>
              <a:rPr lang="en-US" sz="2800" dirty="0"/>
              <a:t>(&lt;stuff to display&gt;)</a:t>
            </a:r>
          </a:p>
          <a:p>
            <a:r>
              <a:rPr lang="en-US" sz="2000" dirty="0"/>
              <a:t>	- This is really helpful for debugging </a:t>
            </a:r>
          </a:p>
          <a:p>
            <a:r>
              <a:rPr lang="en-US" sz="2000" dirty="0"/>
              <a:t>	- You can place this code in the &lt;script&gt; tags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8362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748522"/>
            <a:ext cx="8544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MySQL: Get the code you need to recreate a table you already have</a:t>
            </a:r>
            <a:br>
              <a:rPr lang="en-US" sz="2800" b="1" i="1" dirty="0"/>
            </a:br>
            <a:endParaRPr lang="en-US" sz="2800" b="1" i="1" dirty="0"/>
          </a:p>
          <a:p>
            <a:r>
              <a:rPr lang="en-US" sz="2800" dirty="0"/>
              <a:t>Have one table created and need another one or a similar one?</a:t>
            </a:r>
          </a:p>
        </p:txBody>
      </p:sp>
    </p:spTree>
    <p:extLst>
      <p:ext uri="{BB962C8B-B14F-4D97-AF65-F5344CB8AC3E}">
        <p14:creationId xmlns:p14="http://schemas.microsoft.com/office/powerpoint/2010/main" val="42316026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pic>
        <p:nvPicPr>
          <p:cNvPr id="3" name="Picture 2" descr="Screen Shot 2017-05-28 at 5.41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583"/>
            <a:ext cx="9127934" cy="2639277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907181" y="2255723"/>
            <a:ext cx="874198" cy="357129"/>
          </a:xfrm>
          <a:prstGeom prst="frame">
            <a:avLst>
              <a:gd name="adj1" fmla="val 465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6918" y="2767112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5067" y="4714253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</a:p>
        </p:txBody>
      </p:sp>
      <p:pic>
        <p:nvPicPr>
          <p:cNvPr id="11" name="Picture 10" descr="Screen Shot 2017-05-28 at 5.25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" y="1509559"/>
            <a:ext cx="28956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78056" y="1346581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25412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pic>
        <p:nvPicPr>
          <p:cNvPr id="4" name="Picture 3" descr="Screen Shot 2017-05-28 at 5.42.12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94" y="2506014"/>
            <a:ext cx="9184179" cy="22776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493" y="3115614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00118" y="3820045"/>
            <a:ext cx="527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2718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7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Necessary for local development and testing of your experiment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i="1" dirty="0"/>
              <a:t>Final</a:t>
            </a:r>
            <a:r>
              <a:rPr lang="en-US" sz="2600" dirty="0"/>
              <a:t> testing on Giraffe, but initial development and testing should not be public or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121723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pic>
        <p:nvPicPr>
          <p:cNvPr id="7" name="Picture 6" descr="Screen Shot 2017-05-28 at 5.42.19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17" y="2018910"/>
            <a:ext cx="5457327" cy="34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80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330052"/>
            <a:ext cx="85440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MySQL: Outputting the contents of your table to an excel file</a:t>
            </a:r>
          </a:p>
          <a:p>
            <a:r>
              <a:rPr lang="en-US" sz="2000" dirty="0"/>
              <a:t>1.  Select the table you want to export, then select the following tab and options:</a:t>
            </a:r>
          </a:p>
        </p:txBody>
      </p:sp>
      <p:pic>
        <p:nvPicPr>
          <p:cNvPr id="7" name="Picture 6" descr="Screen Shot 2017-05-28 at 5.48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7" y="2591936"/>
            <a:ext cx="7029815" cy="4230983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4102929" y="2635227"/>
            <a:ext cx="874198" cy="236410"/>
          </a:xfrm>
          <a:prstGeom prst="frame">
            <a:avLst>
              <a:gd name="adj1" fmla="val 465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60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431" y="1387772"/>
            <a:ext cx="8544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MySQL: Outputting the contents of your table to an excel file</a:t>
            </a:r>
          </a:p>
        </p:txBody>
      </p:sp>
      <p:pic>
        <p:nvPicPr>
          <p:cNvPr id="3" name="Picture 2" descr="Screen Shot 2017-05-28 at 5.49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5154"/>
            <a:ext cx="9144000" cy="3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51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pic>
        <p:nvPicPr>
          <p:cNvPr id="4" name="Picture 3" descr="Screen Shot 2017-05-28 at 5.49.10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441"/>
            <a:ext cx="9144000" cy="2434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431" y="1387772"/>
            <a:ext cx="8544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MySQL: Outputting the contents of your table to an excel file</a:t>
            </a:r>
          </a:p>
        </p:txBody>
      </p:sp>
    </p:spTree>
    <p:extLst>
      <p:ext uri="{BB962C8B-B14F-4D97-AF65-F5344CB8AC3E}">
        <p14:creationId xmlns:p14="http://schemas.microsoft.com/office/powerpoint/2010/main" val="326823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 tips</a:t>
            </a:r>
          </a:p>
        </p:txBody>
      </p:sp>
      <p:pic>
        <p:nvPicPr>
          <p:cNvPr id="3" name="Picture 2" descr="Screen Shot 2017-05-28 at 5.50.1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313"/>
            <a:ext cx="9144000" cy="1848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431" y="1387772"/>
            <a:ext cx="8544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MySQL: Outputting the contents of your table to an excel file</a:t>
            </a:r>
            <a:endParaRPr lang="en-US" sz="2800" dirty="0"/>
          </a:p>
          <a:p>
            <a:endParaRPr lang="en-US" sz="2000" dirty="0"/>
          </a:p>
          <a:p>
            <a:r>
              <a:rPr lang="en-US" sz="2000" dirty="0"/>
              <a:t>Example file</a:t>
            </a:r>
          </a:p>
        </p:txBody>
      </p:sp>
    </p:spTree>
    <p:extLst>
      <p:ext uri="{BB962C8B-B14F-4D97-AF65-F5344CB8AC3E}">
        <p14:creationId xmlns:p14="http://schemas.microsoft.com/office/powerpoint/2010/main" val="1119122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431" y="1387772"/>
            <a:ext cx="854402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Current experiment folder for MTurk study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b="1" dirty="0"/>
              <a:t>FOLDER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 err="1">
                <a:solidFill>
                  <a:srgbClr val="0000FF"/>
                </a:solidFill>
              </a:rPr>
              <a:t>mturk_study_example_RAS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THINGS TO CHANGE</a:t>
            </a:r>
          </a:p>
          <a:p>
            <a:r>
              <a:rPr lang="en-US" sz="2000" dirty="0"/>
              <a:t>- Change </a:t>
            </a:r>
            <a:r>
              <a:rPr lang="en-US" sz="2000" dirty="0">
                <a:solidFill>
                  <a:srgbClr val="0000FF"/>
                </a:solidFill>
              </a:rPr>
              <a:t>database_connect.php</a:t>
            </a:r>
            <a:r>
              <a:rPr lang="en-US" sz="2000" dirty="0"/>
              <a:t> file to match your requirements</a:t>
            </a:r>
          </a:p>
          <a:p>
            <a:r>
              <a:rPr lang="en-US" sz="2000" dirty="0"/>
              <a:t>- Set the desired MySQL table in the experiment files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		cr_mturk_session1.php</a:t>
            </a:r>
          </a:p>
          <a:p>
            <a:r>
              <a:rPr lang="en-US" sz="2000" dirty="0">
                <a:solidFill>
                  <a:srgbClr val="0000FF"/>
                </a:solidFill>
              </a:rPr>
              <a:t>		cr_mturk_session2.php</a:t>
            </a:r>
            <a:endParaRPr lang="en-US" sz="2000" dirty="0"/>
          </a:p>
          <a:p>
            <a:r>
              <a:rPr lang="en-US" sz="2000" dirty="0"/>
              <a:t>- These are old consent &amp; debriefing forms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3853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Miscellaneous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431" y="1387772"/>
            <a:ext cx="854402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Current experiment folder for MTurk study</a:t>
            </a:r>
          </a:p>
          <a:p>
            <a:endParaRPr lang="en-US" sz="2000" b="1" i="1" dirty="0"/>
          </a:p>
          <a:p>
            <a:r>
              <a:rPr lang="en-US" sz="2000" b="1" i="1" dirty="0"/>
              <a:t>Includes</a:t>
            </a:r>
          </a:p>
          <a:p>
            <a:r>
              <a:rPr lang="en-US" sz="2000" dirty="0"/>
              <a:t>Checking for browser (Chrome / Mozilla)</a:t>
            </a:r>
          </a:p>
          <a:p>
            <a:r>
              <a:rPr lang="en-US" sz="2000" dirty="0"/>
              <a:t>Consenting in an external html form (via html plugin)</a:t>
            </a:r>
          </a:p>
          <a:p>
            <a:r>
              <a:rPr lang="en-US" sz="2000" dirty="0"/>
              <a:t>Obtaining and checking MTurk ID</a:t>
            </a:r>
          </a:p>
          <a:p>
            <a:r>
              <a:rPr lang="en-US" sz="2000" dirty="0"/>
              <a:t>Creating stimuli / html formatting</a:t>
            </a:r>
          </a:p>
          <a:p>
            <a:r>
              <a:rPr lang="en-US" sz="2000" dirty="0"/>
              <a:t>Online response scoring</a:t>
            </a:r>
          </a:p>
          <a:p>
            <a:r>
              <a:rPr lang="en-US" sz="2000" dirty="0"/>
              <a:t>Time stamps (UTC)</a:t>
            </a:r>
          </a:p>
          <a:p>
            <a:r>
              <a:rPr lang="en-US" sz="2000" dirty="0"/>
              <a:t>Final demographic and other questions we typically ask on MTurk</a:t>
            </a:r>
          </a:p>
          <a:p>
            <a:r>
              <a:rPr lang="en-US" sz="2000" dirty="0"/>
              <a:t>Some plugins I’ve changed (formatting/data logging/presentation changes)</a:t>
            </a:r>
          </a:p>
          <a:p>
            <a:r>
              <a:rPr lang="en-US" sz="2000" dirty="0"/>
              <a:t>	- any plugin with RAS in it means it</a:t>
            </a:r>
            <a:r>
              <a:rPr lang="uk-UA" sz="2000" dirty="0"/>
              <a:t>’</a:t>
            </a:r>
            <a:r>
              <a:rPr lang="en-US" sz="2000" dirty="0"/>
              <a:t>s a modified jsPsych plugin</a:t>
            </a:r>
          </a:p>
          <a:p>
            <a:r>
              <a:rPr lang="en-US" sz="2000" dirty="0"/>
              <a:t>	- so it may differ from online documentation</a:t>
            </a:r>
          </a:p>
          <a:p>
            <a:r>
              <a:rPr lang="en-US" sz="2000" dirty="0"/>
              <a:t>Note that the css has been altered (although I left name as is)</a:t>
            </a:r>
          </a:p>
          <a:p>
            <a:endParaRPr lang="en-US" sz="2000" dirty="0"/>
          </a:p>
          <a:p>
            <a:r>
              <a:rPr lang="en-US" sz="2000" b="1" i="1" dirty="0"/>
              <a:t>DISCLAIMER:</a:t>
            </a:r>
            <a:r>
              <a:rPr lang="en-US" sz="2000" dirty="0"/>
              <a:t>  if statements and exclamation points</a:t>
            </a:r>
          </a:p>
          <a:p>
            <a:pPr marL="342900" indent="-342900" algn="ctr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9010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061"/>
            <a:ext cx="8229600" cy="395393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Links &amp; starting tips</a:t>
            </a:r>
          </a:p>
          <a:p>
            <a:pPr marL="514350" indent="-514350"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Set up a local web development environment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Get going with jsPsych basics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Set up MySQL database and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Hook jsPsych up with MySQL database &amp;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Understand MySQL table and data insertions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Use developer tools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Get your data into your MySQL table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Miscellaneous tips</a:t>
            </a:r>
            <a:endParaRPr lang="en-US" sz="26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600" dirty="0">
                <a:solidFill>
                  <a:srgbClr val="000000"/>
                </a:solidFill>
              </a:rPr>
              <a:t>  MTurk 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0060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25" y="1748521"/>
            <a:ext cx="8932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- see MTurk link</a:t>
            </a:r>
          </a:p>
          <a:p>
            <a:r>
              <a:rPr lang="en-US" i="1" dirty="0">
                <a:solidFill>
                  <a:srgbClr val="0000FF"/>
                </a:solidFill>
              </a:rPr>
              <a:t> - Requester login info</a:t>
            </a:r>
          </a:p>
          <a:p>
            <a:r>
              <a:rPr lang="en-US" i="1" dirty="0">
                <a:solidFill>
                  <a:srgbClr val="0000FF"/>
                </a:solidFill>
              </a:rPr>
              <a:t> - see </a:t>
            </a:r>
            <a:r>
              <a:rPr lang="en-US" i="1" dirty="0" err="1">
                <a:solidFill>
                  <a:srgbClr val="0000FF"/>
                </a:solidFill>
              </a:rPr>
              <a:t>SubjectPaymentGuidelines_McDermottLab.docx</a:t>
            </a:r>
            <a:r>
              <a:rPr lang="en-US" i="1" dirty="0">
                <a:solidFill>
                  <a:srgbClr val="0000FF"/>
                </a:solidFill>
              </a:rPr>
              <a:t>, </a:t>
            </a:r>
            <a:r>
              <a:rPr lang="en-US" i="1" dirty="0" err="1">
                <a:solidFill>
                  <a:srgbClr val="0000FF"/>
                </a:solidFill>
              </a:rPr>
              <a:t>Sample_subjects_spreadsheet.xlsx</a:t>
            </a:r>
            <a:r>
              <a:rPr lang="en-US" i="1" dirty="0">
                <a:solidFill>
                  <a:srgbClr val="0000FF"/>
                </a:solidFill>
              </a:rPr>
              <a:t>, </a:t>
            </a:r>
            <a:r>
              <a:rPr lang="en-US" i="1" dirty="0" err="1">
                <a:solidFill>
                  <a:srgbClr val="0000FF"/>
                </a:solidFill>
              </a:rPr>
              <a:t>MTurk_subject_spreadsheet_inUse.xlsx</a:t>
            </a:r>
            <a:r>
              <a:rPr lang="en-US" i="1" dirty="0"/>
              <a:t> (used for current study/based on Jeff’s spreadsheets)</a:t>
            </a:r>
          </a:p>
          <a:p>
            <a:r>
              <a:rPr lang="en-US" dirty="0"/>
              <a:t>	- purchasing HITs; keeping track of MTurk participation and payment</a:t>
            </a:r>
          </a:p>
          <a:p>
            <a:r>
              <a:rPr lang="en-US" dirty="0"/>
              <a:t>	- See section “For studies conducted on MTurk:”</a:t>
            </a:r>
          </a:p>
          <a:p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321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459292"/>
            <a:ext cx="8544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Create Tab</a:t>
            </a:r>
          </a:p>
          <a:p>
            <a:r>
              <a:rPr lang="en-US" sz="2000" dirty="0"/>
              <a:t>	- walk through (copy previous for starting point)</a:t>
            </a:r>
          </a:p>
          <a:p>
            <a:r>
              <a:rPr lang="en-US" sz="2000" dirty="0"/>
              <a:t>	- max 9 assignments per batch</a:t>
            </a:r>
          </a:p>
          <a:p>
            <a:r>
              <a:rPr lang="en-US" sz="2000" dirty="0"/>
              <a:t>	- what an MTurk Worker sees/does</a:t>
            </a:r>
          </a:p>
        </p:txBody>
      </p:sp>
    </p:spTree>
    <p:extLst>
      <p:ext uri="{BB962C8B-B14F-4D97-AF65-F5344CB8AC3E}">
        <p14:creationId xmlns:p14="http://schemas.microsoft.com/office/powerpoint/2010/main" val="354275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50709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Set up local web development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8061"/>
            <a:ext cx="8229600" cy="4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1564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MAMP version 3.5.2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	- not most recent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	- how it works with jsPsych code for MySQL storage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	- (we want earlier PHP version)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Download MAMP (not MAMP PRO) for Mac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	- </a:t>
            </a:r>
            <a:r>
              <a:rPr lang="en-US" sz="2000" i="1" dirty="0">
                <a:solidFill>
                  <a:srgbClr val="0000FF"/>
                </a:solidFill>
              </a:rPr>
              <a:t>see MAMP download link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Launch installer</a:t>
            </a: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023219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271702"/>
            <a:ext cx="85440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Manage Tab</a:t>
            </a:r>
            <a:endParaRPr lang="en-US" sz="1500" dirty="0"/>
          </a:p>
          <a:p>
            <a:r>
              <a:rPr lang="en-US" sz="2500" dirty="0"/>
              <a:t>Results</a:t>
            </a:r>
          </a:p>
          <a:p>
            <a:r>
              <a:rPr lang="en-US" sz="2000" dirty="0"/>
              <a:t>	- example batch (Results / Info)</a:t>
            </a:r>
          </a:p>
          <a:p>
            <a:endParaRPr lang="en-US" sz="15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414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271702"/>
            <a:ext cx="8544022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Manage Tab</a:t>
            </a:r>
            <a:endParaRPr lang="en-US" sz="1500" dirty="0"/>
          </a:p>
          <a:p>
            <a:r>
              <a:rPr lang="en-US" sz="2500" dirty="0"/>
              <a:t>Results</a:t>
            </a:r>
          </a:p>
          <a:p>
            <a:r>
              <a:rPr lang="en-US" sz="2000" dirty="0"/>
              <a:t>	- example batch (Results / Info)</a:t>
            </a:r>
          </a:p>
          <a:p>
            <a:endParaRPr lang="en-US" sz="1500" dirty="0"/>
          </a:p>
          <a:p>
            <a:r>
              <a:rPr lang="en-US" sz="2500" dirty="0"/>
              <a:t>Workers </a:t>
            </a:r>
          </a:p>
          <a:p>
            <a:r>
              <a:rPr lang="en-US" sz="2000" dirty="0"/>
              <a:t>	- can download full workers </a:t>
            </a:r>
            <a:r>
              <a:rPr lang="en-US" sz="2000" dirty="0" err="1"/>
              <a:t>csv</a:t>
            </a:r>
            <a:endParaRPr lang="en-US" sz="2000" dirty="0"/>
          </a:p>
          <a:p>
            <a:pPr lvl="1"/>
            <a:r>
              <a:rPr lang="is-IS" sz="2000" dirty="0"/>
              <a:t>	- can help with checking qualifications were given correctly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2645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271702"/>
            <a:ext cx="854402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Manage Tab</a:t>
            </a:r>
            <a:endParaRPr lang="en-US" sz="1500" dirty="0"/>
          </a:p>
          <a:p>
            <a:r>
              <a:rPr lang="en-US" sz="2500" dirty="0"/>
              <a:t>Results</a:t>
            </a:r>
          </a:p>
          <a:p>
            <a:r>
              <a:rPr lang="en-US" sz="2000" dirty="0"/>
              <a:t>	- example batch (Results / Info)</a:t>
            </a:r>
          </a:p>
          <a:p>
            <a:endParaRPr lang="en-US" sz="1500" dirty="0"/>
          </a:p>
          <a:p>
            <a:r>
              <a:rPr lang="en-US" sz="2500" dirty="0"/>
              <a:t>Workers </a:t>
            </a:r>
          </a:p>
          <a:p>
            <a:r>
              <a:rPr lang="en-US" sz="2000" dirty="0"/>
              <a:t>	- can download full workers </a:t>
            </a:r>
            <a:r>
              <a:rPr lang="en-US" sz="2000" dirty="0" err="1"/>
              <a:t>csv</a:t>
            </a:r>
            <a:endParaRPr lang="en-US" sz="2000" dirty="0"/>
          </a:p>
          <a:p>
            <a:pPr lvl="1"/>
            <a:r>
              <a:rPr lang="is-IS" sz="2000" dirty="0"/>
              <a:t>	- can help with checking qualifications were given correctly</a:t>
            </a:r>
            <a:endParaRPr lang="en-US" sz="2000" dirty="0"/>
          </a:p>
          <a:p>
            <a:endParaRPr lang="en-US" sz="1500" dirty="0"/>
          </a:p>
          <a:p>
            <a:r>
              <a:rPr lang="en-US" sz="2500" dirty="0"/>
              <a:t>Qualification Types</a:t>
            </a:r>
          </a:p>
          <a:p>
            <a:r>
              <a:rPr lang="en-US" sz="2000" dirty="0"/>
              <a:t>	Why:</a:t>
            </a:r>
          </a:p>
          <a:p>
            <a:r>
              <a:rPr lang="en-US" sz="2000" dirty="0"/>
              <a:t>		- Avoid repeat subjects (quals for given session + stimulus set)</a:t>
            </a:r>
          </a:p>
          <a:p>
            <a:r>
              <a:rPr lang="en-US" sz="2000" dirty="0"/>
              <a:t>		- Allow specific subjects to complete follow-ups</a:t>
            </a:r>
          </a:p>
          <a:p>
            <a:r>
              <a:rPr lang="en-US" sz="2000" dirty="0"/>
              <a:t>	How:		</a:t>
            </a:r>
          </a:p>
          <a:p>
            <a:r>
              <a:rPr lang="en-US" sz="2000" dirty="0"/>
              <a:t>		- Assign manually on individual worker page</a:t>
            </a:r>
          </a:p>
          <a:p>
            <a:r>
              <a:rPr lang="en-US" sz="2000" dirty="0"/>
              <a:t>			</a:t>
            </a:r>
            <a:r>
              <a:rPr lang="en-US" sz="2000" dirty="0">
                <a:solidFill>
                  <a:srgbClr val="0000FF"/>
                </a:solidFill>
              </a:rPr>
              <a:t>- </a:t>
            </a:r>
            <a:r>
              <a:rPr lang="en-US" sz="2000" i="1" dirty="0">
                <a:solidFill>
                  <a:srgbClr val="0000FF"/>
                </a:solidFill>
              </a:rPr>
              <a:t>see MTurk subject page link example (replace &lt;WORKER_ID&gt;)</a:t>
            </a: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/>
              <a:t>		- Assign in groups via R (must have a HIT accepted by MCL first)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			- see R code (contains MCL account info)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7082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314989"/>
            <a:ext cx="854402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 Code</a:t>
            </a:r>
          </a:p>
          <a:p>
            <a:r>
              <a:rPr lang="en-US" sz="2500" dirty="0">
                <a:solidFill>
                  <a:srgbClr val="FF0000"/>
                </a:solidFill>
              </a:rPr>
              <a:t>Must have “</a:t>
            </a:r>
            <a:r>
              <a:rPr lang="en-US" sz="2500" dirty="0" err="1">
                <a:solidFill>
                  <a:srgbClr val="FF0000"/>
                </a:solidFill>
              </a:rPr>
              <a:t>MTurkR</a:t>
            </a:r>
            <a:r>
              <a:rPr lang="en-US" sz="2500" dirty="0">
                <a:solidFill>
                  <a:srgbClr val="FF0000"/>
                </a:solidFill>
              </a:rPr>
              <a:t>” in library to use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27575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314989"/>
            <a:ext cx="854402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 Code</a:t>
            </a:r>
          </a:p>
          <a:p>
            <a:r>
              <a:rPr lang="en-US" sz="2500" dirty="0"/>
              <a:t>Once a worker has had at least 1 HIT accepted by MCL, you can:</a:t>
            </a:r>
          </a:p>
          <a:p>
            <a:r>
              <a:rPr lang="en-US" sz="2000" dirty="0"/>
              <a:t>	- give qualifications (previous slide)</a:t>
            </a:r>
          </a:p>
          <a:p>
            <a:r>
              <a:rPr lang="en-US" sz="2000" dirty="0"/>
              <a:t>	- send emails to invite workers to complete future sessions (wait ~10min)</a:t>
            </a:r>
          </a:p>
          <a:p>
            <a:r>
              <a:rPr lang="en-US" sz="2000" dirty="0"/>
              <a:t>		- </a:t>
            </a:r>
            <a:r>
              <a:rPr lang="en-US" sz="2000" i="1" dirty="0">
                <a:solidFill>
                  <a:srgbClr val="0000FF"/>
                </a:solidFill>
              </a:rPr>
              <a:t>see R code (contains MCL account info)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2958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314989"/>
            <a:ext cx="8544022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 Code</a:t>
            </a:r>
          </a:p>
          <a:p>
            <a:r>
              <a:rPr lang="en-US" sz="2500" dirty="0"/>
              <a:t>Once a worker has had at least 1 HIT accepted by MCL, you can:</a:t>
            </a:r>
          </a:p>
          <a:p>
            <a:r>
              <a:rPr lang="en-US" sz="2000" dirty="0"/>
              <a:t>	- give qualifications (previous slide)</a:t>
            </a:r>
          </a:p>
          <a:p>
            <a:r>
              <a:rPr lang="en-US" sz="2000" dirty="0"/>
              <a:t>	- send emails to invite workers to complete future sessions (wait ~10min)</a:t>
            </a:r>
          </a:p>
          <a:p>
            <a:r>
              <a:rPr lang="en-US" sz="2000" dirty="0"/>
              <a:t>		- </a:t>
            </a:r>
            <a:r>
              <a:rPr lang="en-US" sz="2000" i="1" dirty="0">
                <a:solidFill>
                  <a:srgbClr val="0000FF"/>
                </a:solidFill>
              </a:rPr>
              <a:t>see R code (contains MCL account info)</a:t>
            </a:r>
          </a:p>
          <a:p>
            <a:endParaRPr lang="en-US" sz="2000" dirty="0"/>
          </a:p>
          <a:p>
            <a:r>
              <a:rPr lang="en-US" sz="2500" dirty="0"/>
              <a:t>To test R code on yourself:</a:t>
            </a:r>
            <a:endParaRPr lang="is-IS" sz="2500" dirty="0"/>
          </a:p>
          <a:p>
            <a:r>
              <a:rPr lang="is-IS" sz="2000" dirty="0"/>
              <a:t>You cannot do this unless you have a HIT accepted from MCL account:</a:t>
            </a:r>
          </a:p>
          <a:p>
            <a:r>
              <a:rPr lang="is-IS" sz="2000" dirty="0"/>
              <a:t>	</a:t>
            </a:r>
            <a:r>
              <a:rPr lang="is-IS" dirty="0"/>
              <a:t>1.  Create an M</a:t>
            </a:r>
            <a:r>
              <a:rPr lang="en-US" dirty="0"/>
              <a:t>t</a:t>
            </a:r>
            <a:r>
              <a:rPr lang="is-IS" dirty="0"/>
              <a:t>urk worker account for yourself</a:t>
            </a:r>
          </a:p>
          <a:p>
            <a:r>
              <a:rPr lang="is-IS" dirty="0"/>
              <a:t>	2.  Via the MCL account, create a HIT with 1 assignment worth $0.00 </a:t>
            </a:r>
          </a:p>
          <a:p>
            <a:r>
              <a:rPr lang="is-IS" dirty="0"/>
              <a:t>		(M</a:t>
            </a:r>
            <a:r>
              <a:rPr lang="en-US" dirty="0"/>
              <a:t>t</a:t>
            </a:r>
            <a:r>
              <a:rPr lang="is-IS" dirty="0"/>
              <a:t>urk will take a small %, which ends up at a cent or so)</a:t>
            </a:r>
          </a:p>
          <a:p>
            <a:r>
              <a:rPr lang="is-IS" dirty="0"/>
              <a:t>	3. Submit this hit with your M</a:t>
            </a:r>
            <a:r>
              <a:rPr lang="en-US" dirty="0"/>
              <a:t>t</a:t>
            </a:r>
            <a:r>
              <a:rPr lang="is-IS" dirty="0"/>
              <a:t>urk worker account</a:t>
            </a:r>
          </a:p>
          <a:p>
            <a:r>
              <a:rPr lang="is-IS" dirty="0"/>
              <a:t>	4. Accept the HIT with the MCL account</a:t>
            </a:r>
          </a:p>
          <a:p>
            <a:endParaRPr lang="is-IS" dirty="0"/>
          </a:p>
          <a:p>
            <a:r>
              <a:rPr lang="is-IS" sz="2000" dirty="0"/>
              <a:t>Now forevermore (because </a:t>
            </a:r>
            <a:r>
              <a:rPr lang="en-US" sz="2000" dirty="0"/>
              <a:t>you have at least 1 HIT accepted from MCL</a:t>
            </a:r>
            <a:r>
              <a:rPr lang="is-IS" sz="2000" dirty="0"/>
              <a:t>) you can test the R code qualifications and emails on yourself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6936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9120" cy="1254812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75858"/>
            <a:ext cx="9159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MTurk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862" y="1445492"/>
            <a:ext cx="8544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get rated on lots of things, which then workers may use to determine if they will participate</a:t>
            </a:r>
          </a:p>
          <a:p>
            <a:endParaRPr lang="en-US" sz="2800" dirty="0"/>
          </a:p>
          <a:p>
            <a:r>
              <a:rPr lang="en-US" sz="2800" dirty="0"/>
              <a:t>Here are some t</a:t>
            </a:r>
            <a:r>
              <a:rPr lang="is-IS" sz="2800" dirty="0"/>
              <a:t>hings to try to always do when running a study on M</a:t>
            </a:r>
            <a:r>
              <a:rPr lang="en-US" sz="2800" dirty="0"/>
              <a:t>t</a:t>
            </a:r>
            <a:r>
              <a:rPr lang="is-IS" sz="2800" dirty="0"/>
              <a:t>urk:</a:t>
            </a:r>
          </a:p>
          <a:p>
            <a:r>
              <a:rPr lang="is-IS" sz="2800" dirty="0"/>
              <a:t>	</a:t>
            </a:r>
            <a:r>
              <a:rPr lang="is-IS" sz="2000" dirty="0"/>
              <a:t>- check if HITs are valid quickly/ record HIT info, and then accept or reject HITs quickly</a:t>
            </a:r>
          </a:p>
          <a:p>
            <a:r>
              <a:rPr lang="is-IS" sz="2000" dirty="0"/>
              <a:t>	- have MCL’s email open (within reason) when HITs are available and try to respond quickly </a:t>
            </a:r>
          </a:p>
          <a:p>
            <a:r>
              <a:rPr lang="is-IS" sz="2000" dirty="0"/>
              <a:t>	- try to leave plenty of time for workers to finish the task</a:t>
            </a:r>
          </a:p>
          <a:p>
            <a:r>
              <a:rPr lang="is-IS" sz="2000" dirty="0"/>
              <a:t>		- if experiment takes 15min, allow ~40min to complete HIT on MTurk</a:t>
            </a:r>
          </a:p>
          <a:p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542757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92983"/>
            <a:ext cx="9159120" cy="1938750"/>
          </a:xfrm>
          <a:prstGeom prst="rect">
            <a:avLst/>
          </a:prstGeom>
          <a:solidFill>
            <a:srgbClr val="11253C"/>
          </a:solidFill>
          <a:ln>
            <a:solidFill>
              <a:srgbClr val="1125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765419"/>
            <a:ext cx="91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6456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4384</Words>
  <Application>Microsoft Macintosh PowerPoint</Application>
  <PresentationFormat>On-screen Show (4:3)</PresentationFormat>
  <Paragraphs>705</Paragraphs>
  <Slides>97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Ruth Shaffer</dc:creator>
  <cp:lastModifiedBy>Shaffer, Ruthie</cp:lastModifiedBy>
  <cp:revision>438</cp:revision>
  <dcterms:created xsi:type="dcterms:W3CDTF">2017-05-27T18:41:01Z</dcterms:created>
  <dcterms:modified xsi:type="dcterms:W3CDTF">2020-10-11T21:17:59Z</dcterms:modified>
</cp:coreProperties>
</file>